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5" r:id="rId2"/>
    <p:sldId id="268" r:id="rId3"/>
    <p:sldId id="261" r:id="rId4"/>
    <p:sldId id="278" r:id="rId5"/>
    <p:sldId id="257" r:id="rId6"/>
    <p:sldId id="260" r:id="rId7"/>
    <p:sldId id="270" r:id="rId8"/>
    <p:sldId id="276" r:id="rId9"/>
    <p:sldId id="259" r:id="rId10"/>
    <p:sldId id="275" r:id="rId11"/>
    <p:sldId id="274" r:id="rId12"/>
    <p:sldId id="267" r:id="rId13"/>
    <p:sldId id="273" r:id="rId14"/>
    <p:sldId id="264" r:id="rId15"/>
    <p:sldId id="271" r:id="rId16"/>
  </p:sldIdLst>
  <p:sldSz cx="12192000" cy="6858000"/>
  <p:notesSz cx="6797675" cy="9926638"/>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TITLE" id="{446B008B-6882-49D7-A820-4411AAFE52E5}">
          <p14:sldIdLst>
            <p14:sldId id="265"/>
          </p14:sldIdLst>
        </p14:section>
        <p14:section name="TABLE OF CONTENT" id="{B5947305-AA80-4F24-96B8-3197F08E3373}">
          <p14:sldIdLst>
            <p14:sldId id="268"/>
          </p14:sldIdLst>
        </p14:section>
        <p14:section name="I. INTRODUCTIONS" id="{FB67DFD1-75FA-4D68-8311-BCFCA52E9122}">
          <p14:sldIdLst>
            <p14:sldId id="261"/>
            <p14:sldId id="278"/>
          </p14:sldIdLst>
        </p14:section>
        <p14:section name="II. CASE STUDY &amp; METHODS" id="{48F319B5-9F48-44BC-9906-7EB9C4E6E764}">
          <p14:sldIdLst>
            <p14:sldId id="257"/>
            <p14:sldId id="260"/>
            <p14:sldId id="270"/>
          </p14:sldIdLst>
        </p14:section>
        <p14:section name="III. RESULTS &amp; DISCUSSION" id="{97991BAB-DF5F-4C74-ACF1-6D785618F80F}">
          <p14:sldIdLst>
            <p14:sldId id="276"/>
            <p14:sldId id="259"/>
            <p14:sldId id="275"/>
            <p14:sldId id="274"/>
          </p14:sldIdLst>
        </p14:section>
        <p14:section name="IV. CONCLUSIONS &amp; RECOMMENDATION" id="{1AC8BA56-C47E-4523-B637-759BFA3D4FEA}">
          <p14:sldIdLst>
            <p14:sldId id="267"/>
          </p14:sldIdLst>
        </p14:section>
        <p14:section name="CLOSING TITLE" id="{836A444A-DCA1-47E4-8F64-3AEB985C8B69}">
          <p14:sldIdLst>
            <p14:sldId id="273"/>
          </p14:sldIdLst>
        </p14:section>
        <p14:section name="REFERENCES" id="{431CEC98-9779-4276-ACB1-09DC94860F6F}">
          <p14:sldIdLst>
            <p14:sldId id="264"/>
          </p14:sldIdLst>
        </p14:section>
        <p14:section name="SUPPLEMENTARY DOCUMENTS" id="{A9F28C4B-72DB-4FE1-B2A0-C05A520460ED}">
          <p14:sldIdLst>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7370B0"/>
    <a:srgbClr val="85C1E0"/>
    <a:srgbClr val="622081"/>
    <a:srgbClr val="0C84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90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8EAC75E5-78BE-4C7B-9C1C-CD141A5099AC}" type="datetimeFigureOut">
              <a:rPr lang="en-GB" smtClean="0"/>
              <a:t>06/06/2024</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809D72AC-43A5-44CB-874D-E5CCDA785279}" type="slidenum">
              <a:rPr lang="en-GB" smtClean="0"/>
              <a:t>‹#›</a:t>
            </a:fld>
            <a:endParaRPr lang="en-GB"/>
          </a:p>
        </p:txBody>
      </p:sp>
    </p:spTree>
    <p:extLst>
      <p:ext uri="{BB962C8B-B14F-4D97-AF65-F5344CB8AC3E}">
        <p14:creationId xmlns:p14="http://schemas.microsoft.com/office/powerpoint/2010/main" val="1025031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9D72AC-43A5-44CB-874D-E5CCDA785279}" type="slidenum">
              <a:rPr lang="en-GB" smtClean="0"/>
              <a:t>6</a:t>
            </a:fld>
            <a:endParaRPr lang="en-GB"/>
          </a:p>
        </p:txBody>
      </p:sp>
    </p:spTree>
    <p:extLst>
      <p:ext uri="{BB962C8B-B14F-4D97-AF65-F5344CB8AC3E}">
        <p14:creationId xmlns:p14="http://schemas.microsoft.com/office/powerpoint/2010/main" val="3342926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84DC77-54A7-8204-2F34-CCE89BB73D12}"/>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BB01248-6B7F-D65E-2748-DA7A85E9B0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8471D101-BFA4-C3A9-DED4-65D636EB37AB}"/>
              </a:ext>
            </a:extLst>
          </p:cNvPr>
          <p:cNvSpPr>
            <a:spLocks noGrp="1"/>
          </p:cNvSpPr>
          <p:nvPr>
            <p:ph type="dt" sz="half" idx="10"/>
          </p:nvPr>
        </p:nvSpPr>
        <p:spPr/>
        <p:txBody>
          <a:bodyPr/>
          <a:lstStyle/>
          <a:p>
            <a:fld id="{A3030D54-D976-416C-B6A9-BD3B55AA6A3A}" type="datetimeFigureOut">
              <a:rPr lang="it-IT" smtClean="0"/>
              <a:t>06/06/2024</a:t>
            </a:fld>
            <a:endParaRPr lang="it-IT"/>
          </a:p>
        </p:txBody>
      </p:sp>
      <p:sp>
        <p:nvSpPr>
          <p:cNvPr id="5" name="Segnaposto piè di pagina 4">
            <a:extLst>
              <a:ext uri="{FF2B5EF4-FFF2-40B4-BE49-F238E27FC236}">
                <a16:creationId xmlns:a16="http://schemas.microsoft.com/office/drawing/2014/main" id="{B50731F1-E697-491F-679F-402410205FA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BBA23D3-59EB-C254-C4EB-AF2551AAB7F1}"/>
              </a:ext>
            </a:extLst>
          </p:cNvPr>
          <p:cNvSpPr>
            <a:spLocks noGrp="1"/>
          </p:cNvSpPr>
          <p:nvPr>
            <p:ph type="sldNum" sz="quarter" idx="12"/>
          </p:nvPr>
        </p:nvSpPr>
        <p:spPr/>
        <p:txBody>
          <a:bodyPr/>
          <a:lstStyle/>
          <a:p>
            <a:fld id="{B69B30B7-52DD-4BD2-AA69-C6A8132A8864}" type="slidenum">
              <a:rPr lang="it-IT" smtClean="0"/>
              <a:t>‹#›</a:t>
            </a:fld>
            <a:endParaRPr lang="it-IT"/>
          </a:p>
        </p:txBody>
      </p:sp>
    </p:spTree>
    <p:extLst>
      <p:ext uri="{BB962C8B-B14F-4D97-AF65-F5344CB8AC3E}">
        <p14:creationId xmlns:p14="http://schemas.microsoft.com/office/powerpoint/2010/main" val="320904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63C7BA-111C-6B08-5630-6FDA4684CF6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B0D6DEC-5E4A-4A32-BB54-D41C8352036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F9AF274-EFD3-C081-735C-F4CC894F76F1}"/>
              </a:ext>
            </a:extLst>
          </p:cNvPr>
          <p:cNvSpPr>
            <a:spLocks noGrp="1"/>
          </p:cNvSpPr>
          <p:nvPr>
            <p:ph type="dt" sz="half" idx="10"/>
          </p:nvPr>
        </p:nvSpPr>
        <p:spPr/>
        <p:txBody>
          <a:bodyPr/>
          <a:lstStyle/>
          <a:p>
            <a:fld id="{A3030D54-D976-416C-B6A9-BD3B55AA6A3A}" type="datetimeFigureOut">
              <a:rPr lang="it-IT" smtClean="0"/>
              <a:t>06/06/2024</a:t>
            </a:fld>
            <a:endParaRPr lang="it-IT"/>
          </a:p>
        </p:txBody>
      </p:sp>
      <p:sp>
        <p:nvSpPr>
          <p:cNvPr id="5" name="Segnaposto piè di pagina 4">
            <a:extLst>
              <a:ext uri="{FF2B5EF4-FFF2-40B4-BE49-F238E27FC236}">
                <a16:creationId xmlns:a16="http://schemas.microsoft.com/office/drawing/2014/main" id="{7FA435A4-8BFD-20DE-3297-F7AC1AD7C7B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0194538-7F25-FD1A-1796-218E926957CF}"/>
              </a:ext>
            </a:extLst>
          </p:cNvPr>
          <p:cNvSpPr>
            <a:spLocks noGrp="1"/>
          </p:cNvSpPr>
          <p:nvPr>
            <p:ph type="sldNum" sz="quarter" idx="12"/>
          </p:nvPr>
        </p:nvSpPr>
        <p:spPr/>
        <p:txBody>
          <a:bodyPr/>
          <a:lstStyle/>
          <a:p>
            <a:fld id="{B69B30B7-52DD-4BD2-AA69-C6A8132A8864}" type="slidenum">
              <a:rPr lang="it-IT" smtClean="0"/>
              <a:t>‹#›</a:t>
            </a:fld>
            <a:endParaRPr lang="it-IT"/>
          </a:p>
        </p:txBody>
      </p:sp>
    </p:spTree>
    <p:extLst>
      <p:ext uri="{BB962C8B-B14F-4D97-AF65-F5344CB8AC3E}">
        <p14:creationId xmlns:p14="http://schemas.microsoft.com/office/powerpoint/2010/main" val="32377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3CF07D4-A4BB-159C-8EAA-08A4E43743B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8B79438-8318-BAB8-EE40-AFF6228A6E40}"/>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575B5A6-167B-D0D2-111D-D2981078FA25}"/>
              </a:ext>
            </a:extLst>
          </p:cNvPr>
          <p:cNvSpPr>
            <a:spLocks noGrp="1"/>
          </p:cNvSpPr>
          <p:nvPr>
            <p:ph type="dt" sz="half" idx="10"/>
          </p:nvPr>
        </p:nvSpPr>
        <p:spPr/>
        <p:txBody>
          <a:bodyPr/>
          <a:lstStyle/>
          <a:p>
            <a:fld id="{A3030D54-D976-416C-B6A9-BD3B55AA6A3A}" type="datetimeFigureOut">
              <a:rPr lang="it-IT" smtClean="0"/>
              <a:t>06/06/2024</a:t>
            </a:fld>
            <a:endParaRPr lang="it-IT"/>
          </a:p>
        </p:txBody>
      </p:sp>
      <p:sp>
        <p:nvSpPr>
          <p:cNvPr id="5" name="Segnaposto piè di pagina 4">
            <a:extLst>
              <a:ext uri="{FF2B5EF4-FFF2-40B4-BE49-F238E27FC236}">
                <a16:creationId xmlns:a16="http://schemas.microsoft.com/office/drawing/2014/main" id="{52843FCC-7D03-E563-B035-5282D6677D4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DF88AD2-BCC6-C74E-0B90-2D04A88184C9}"/>
              </a:ext>
            </a:extLst>
          </p:cNvPr>
          <p:cNvSpPr>
            <a:spLocks noGrp="1"/>
          </p:cNvSpPr>
          <p:nvPr>
            <p:ph type="sldNum" sz="quarter" idx="12"/>
          </p:nvPr>
        </p:nvSpPr>
        <p:spPr/>
        <p:txBody>
          <a:bodyPr/>
          <a:lstStyle/>
          <a:p>
            <a:fld id="{B69B30B7-52DD-4BD2-AA69-C6A8132A8864}" type="slidenum">
              <a:rPr lang="it-IT" smtClean="0"/>
              <a:t>‹#›</a:t>
            </a:fld>
            <a:endParaRPr lang="it-IT"/>
          </a:p>
        </p:txBody>
      </p:sp>
    </p:spTree>
    <p:extLst>
      <p:ext uri="{BB962C8B-B14F-4D97-AF65-F5344CB8AC3E}">
        <p14:creationId xmlns:p14="http://schemas.microsoft.com/office/powerpoint/2010/main" val="3811256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C2475-6490-F956-AA1D-2B2A271E993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31628B-E014-62B2-ED4D-6B7680FD533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5257AC3-354E-6582-EBAA-24DA4025B5EF}"/>
              </a:ext>
            </a:extLst>
          </p:cNvPr>
          <p:cNvSpPr>
            <a:spLocks noGrp="1"/>
          </p:cNvSpPr>
          <p:nvPr>
            <p:ph type="dt" sz="half" idx="10"/>
          </p:nvPr>
        </p:nvSpPr>
        <p:spPr/>
        <p:txBody>
          <a:bodyPr/>
          <a:lstStyle/>
          <a:p>
            <a:fld id="{A3030D54-D976-416C-B6A9-BD3B55AA6A3A}" type="datetimeFigureOut">
              <a:rPr lang="it-IT" smtClean="0"/>
              <a:t>06/06/2024</a:t>
            </a:fld>
            <a:endParaRPr lang="it-IT"/>
          </a:p>
        </p:txBody>
      </p:sp>
      <p:sp>
        <p:nvSpPr>
          <p:cNvPr id="5" name="Segnaposto piè di pagina 4">
            <a:extLst>
              <a:ext uri="{FF2B5EF4-FFF2-40B4-BE49-F238E27FC236}">
                <a16:creationId xmlns:a16="http://schemas.microsoft.com/office/drawing/2014/main" id="{B3BBF3C1-62B5-F36D-6087-FEB017C1ECF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5359429-B89E-90CC-3E51-9304F7B21AC8}"/>
              </a:ext>
            </a:extLst>
          </p:cNvPr>
          <p:cNvSpPr>
            <a:spLocks noGrp="1"/>
          </p:cNvSpPr>
          <p:nvPr>
            <p:ph type="sldNum" sz="quarter" idx="12"/>
          </p:nvPr>
        </p:nvSpPr>
        <p:spPr/>
        <p:txBody>
          <a:bodyPr/>
          <a:lstStyle/>
          <a:p>
            <a:fld id="{B69B30B7-52DD-4BD2-AA69-C6A8132A8864}" type="slidenum">
              <a:rPr lang="it-IT" smtClean="0"/>
              <a:t>‹#›</a:t>
            </a:fld>
            <a:endParaRPr lang="it-IT"/>
          </a:p>
        </p:txBody>
      </p:sp>
    </p:spTree>
    <p:extLst>
      <p:ext uri="{BB962C8B-B14F-4D97-AF65-F5344CB8AC3E}">
        <p14:creationId xmlns:p14="http://schemas.microsoft.com/office/powerpoint/2010/main" val="303760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DD4B42-2861-B274-E520-F51C625BBE4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5756C2C-E510-52D8-8422-56CA0B04DF2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356AE94-85B9-9BCF-9C92-C14FDD5151A4}"/>
              </a:ext>
            </a:extLst>
          </p:cNvPr>
          <p:cNvSpPr>
            <a:spLocks noGrp="1"/>
          </p:cNvSpPr>
          <p:nvPr>
            <p:ph type="dt" sz="half" idx="10"/>
          </p:nvPr>
        </p:nvSpPr>
        <p:spPr/>
        <p:txBody>
          <a:bodyPr/>
          <a:lstStyle/>
          <a:p>
            <a:fld id="{A3030D54-D976-416C-B6A9-BD3B55AA6A3A}" type="datetimeFigureOut">
              <a:rPr lang="it-IT" smtClean="0"/>
              <a:t>06/06/2024</a:t>
            </a:fld>
            <a:endParaRPr lang="it-IT"/>
          </a:p>
        </p:txBody>
      </p:sp>
      <p:sp>
        <p:nvSpPr>
          <p:cNvPr id="5" name="Segnaposto piè di pagina 4">
            <a:extLst>
              <a:ext uri="{FF2B5EF4-FFF2-40B4-BE49-F238E27FC236}">
                <a16:creationId xmlns:a16="http://schemas.microsoft.com/office/drawing/2014/main" id="{5FE063DD-71D9-DADE-5A4F-0B08ED9803B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602A1F0-EA9D-2B1A-BBC5-F3BEB9C6309D}"/>
              </a:ext>
            </a:extLst>
          </p:cNvPr>
          <p:cNvSpPr>
            <a:spLocks noGrp="1"/>
          </p:cNvSpPr>
          <p:nvPr>
            <p:ph type="sldNum" sz="quarter" idx="12"/>
          </p:nvPr>
        </p:nvSpPr>
        <p:spPr/>
        <p:txBody>
          <a:bodyPr/>
          <a:lstStyle/>
          <a:p>
            <a:fld id="{B69B30B7-52DD-4BD2-AA69-C6A8132A8864}" type="slidenum">
              <a:rPr lang="it-IT" smtClean="0"/>
              <a:t>‹#›</a:t>
            </a:fld>
            <a:endParaRPr lang="it-IT"/>
          </a:p>
        </p:txBody>
      </p:sp>
    </p:spTree>
    <p:extLst>
      <p:ext uri="{BB962C8B-B14F-4D97-AF65-F5344CB8AC3E}">
        <p14:creationId xmlns:p14="http://schemas.microsoft.com/office/powerpoint/2010/main" val="1905364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1C9197-EB25-0688-A1B3-E05A646993C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EFAC2EA-2ED8-2126-5750-5CDD16DE8BA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48DCEBE4-D2FF-769F-78DD-81F582FE9B9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7B4DF40-95E1-ED3F-A40C-FF9882B89770}"/>
              </a:ext>
            </a:extLst>
          </p:cNvPr>
          <p:cNvSpPr>
            <a:spLocks noGrp="1"/>
          </p:cNvSpPr>
          <p:nvPr>
            <p:ph type="dt" sz="half" idx="10"/>
          </p:nvPr>
        </p:nvSpPr>
        <p:spPr/>
        <p:txBody>
          <a:bodyPr/>
          <a:lstStyle/>
          <a:p>
            <a:fld id="{A3030D54-D976-416C-B6A9-BD3B55AA6A3A}" type="datetimeFigureOut">
              <a:rPr lang="it-IT" smtClean="0"/>
              <a:t>06/06/2024</a:t>
            </a:fld>
            <a:endParaRPr lang="it-IT"/>
          </a:p>
        </p:txBody>
      </p:sp>
      <p:sp>
        <p:nvSpPr>
          <p:cNvPr id="6" name="Segnaposto piè di pagina 5">
            <a:extLst>
              <a:ext uri="{FF2B5EF4-FFF2-40B4-BE49-F238E27FC236}">
                <a16:creationId xmlns:a16="http://schemas.microsoft.com/office/drawing/2014/main" id="{F5EA2593-E96D-AC67-975C-EFB1FA9AABF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7407BBC-3DAA-93CB-E034-5B9CAF100B4A}"/>
              </a:ext>
            </a:extLst>
          </p:cNvPr>
          <p:cNvSpPr>
            <a:spLocks noGrp="1"/>
          </p:cNvSpPr>
          <p:nvPr>
            <p:ph type="sldNum" sz="quarter" idx="12"/>
          </p:nvPr>
        </p:nvSpPr>
        <p:spPr/>
        <p:txBody>
          <a:bodyPr/>
          <a:lstStyle/>
          <a:p>
            <a:fld id="{B69B30B7-52DD-4BD2-AA69-C6A8132A8864}" type="slidenum">
              <a:rPr lang="it-IT" smtClean="0"/>
              <a:t>‹#›</a:t>
            </a:fld>
            <a:endParaRPr lang="it-IT"/>
          </a:p>
        </p:txBody>
      </p:sp>
    </p:spTree>
    <p:extLst>
      <p:ext uri="{BB962C8B-B14F-4D97-AF65-F5344CB8AC3E}">
        <p14:creationId xmlns:p14="http://schemas.microsoft.com/office/powerpoint/2010/main" val="383537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9EB9BA-59CD-7F4B-E210-575BE8F5400A}"/>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B22E04A-96EE-29B9-10B6-0541E87917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9FFAA12F-20B2-553E-762A-10C9FFDBDEE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0448C52C-200E-6C9F-8A3E-E5F96A086B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5074C0B-854D-965C-7547-730326F4E7A0}"/>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6282CF4-FCF8-008E-DD00-56CDFAE702B1}"/>
              </a:ext>
            </a:extLst>
          </p:cNvPr>
          <p:cNvSpPr>
            <a:spLocks noGrp="1"/>
          </p:cNvSpPr>
          <p:nvPr>
            <p:ph type="dt" sz="half" idx="10"/>
          </p:nvPr>
        </p:nvSpPr>
        <p:spPr/>
        <p:txBody>
          <a:bodyPr/>
          <a:lstStyle/>
          <a:p>
            <a:fld id="{A3030D54-D976-416C-B6A9-BD3B55AA6A3A}" type="datetimeFigureOut">
              <a:rPr lang="it-IT" smtClean="0"/>
              <a:t>06/06/2024</a:t>
            </a:fld>
            <a:endParaRPr lang="it-IT"/>
          </a:p>
        </p:txBody>
      </p:sp>
      <p:sp>
        <p:nvSpPr>
          <p:cNvPr id="8" name="Segnaposto piè di pagina 7">
            <a:extLst>
              <a:ext uri="{FF2B5EF4-FFF2-40B4-BE49-F238E27FC236}">
                <a16:creationId xmlns:a16="http://schemas.microsoft.com/office/drawing/2014/main" id="{B9D08DD3-4FA3-EAAD-8CFE-486EA0E07721}"/>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E49BB84-96E2-2D64-92FF-7ED196153C01}"/>
              </a:ext>
            </a:extLst>
          </p:cNvPr>
          <p:cNvSpPr>
            <a:spLocks noGrp="1"/>
          </p:cNvSpPr>
          <p:nvPr>
            <p:ph type="sldNum" sz="quarter" idx="12"/>
          </p:nvPr>
        </p:nvSpPr>
        <p:spPr/>
        <p:txBody>
          <a:bodyPr/>
          <a:lstStyle/>
          <a:p>
            <a:fld id="{B69B30B7-52DD-4BD2-AA69-C6A8132A8864}" type="slidenum">
              <a:rPr lang="it-IT" smtClean="0"/>
              <a:t>‹#›</a:t>
            </a:fld>
            <a:endParaRPr lang="it-IT"/>
          </a:p>
        </p:txBody>
      </p:sp>
    </p:spTree>
    <p:extLst>
      <p:ext uri="{BB962C8B-B14F-4D97-AF65-F5344CB8AC3E}">
        <p14:creationId xmlns:p14="http://schemas.microsoft.com/office/powerpoint/2010/main" val="2824748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C22CDA-93CA-DF67-50EC-D291CEC6DB6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34FB074-1E82-81AD-1570-55C522A56C7D}"/>
              </a:ext>
            </a:extLst>
          </p:cNvPr>
          <p:cNvSpPr>
            <a:spLocks noGrp="1"/>
          </p:cNvSpPr>
          <p:nvPr>
            <p:ph type="dt" sz="half" idx="10"/>
          </p:nvPr>
        </p:nvSpPr>
        <p:spPr/>
        <p:txBody>
          <a:bodyPr/>
          <a:lstStyle/>
          <a:p>
            <a:fld id="{A3030D54-D976-416C-B6A9-BD3B55AA6A3A}" type="datetimeFigureOut">
              <a:rPr lang="it-IT" smtClean="0"/>
              <a:t>06/06/2024</a:t>
            </a:fld>
            <a:endParaRPr lang="it-IT"/>
          </a:p>
        </p:txBody>
      </p:sp>
      <p:sp>
        <p:nvSpPr>
          <p:cNvPr id="4" name="Segnaposto piè di pagina 3">
            <a:extLst>
              <a:ext uri="{FF2B5EF4-FFF2-40B4-BE49-F238E27FC236}">
                <a16:creationId xmlns:a16="http://schemas.microsoft.com/office/drawing/2014/main" id="{483850CB-9566-E11E-1706-57C8869B55B5}"/>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2B1AAEBF-046E-AD55-923B-891054483038}"/>
              </a:ext>
            </a:extLst>
          </p:cNvPr>
          <p:cNvSpPr>
            <a:spLocks noGrp="1"/>
          </p:cNvSpPr>
          <p:nvPr>
            <p:ph type="sldNum" sz="quarter" idx="12"/>
          </p:nvPr>
        </p:nvSpPr>
        <p:spPr/>
        <p:txBody>
          <a:bodyPr/>
          <a:lstStyle/>
          <a:p>
            <a:fld id="{B69B30B7-52DD-4BD2-AA69-C6A8132A8864}" type="slidenum">
              <a:rPr lang="it-IT" smtClean="0"/>
              <a:t>‹#›</a:t>
            </a:fld>
            <a:endParaRPr lang="it-IT"/>
          </a:p>
        </p:txBody>
      </p:sp>
    </p:spTree>
    <p:extLst>
      <p:ext uri="{BB962C8B-B14F-4D97-AF65-F5344CB8AC3E}">
        <p14:creationId xmlns:p14="http://schemas.microsoft.com/office/powerpoint/2010/main" val="1686343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4AB2535-B542-D5D9-E0EB-B97C091ABBBA}"/>
              </a:ext>
            </a:extLst>
          </p:cNvPr>
          <p:cNvSpPr>
            <a:spLocks noGrp="1"/>
          </p:cNvSpPr>
          <p:nvPr>
            <p:ph type="dt" sz="half" idx="10"/>
          </p:nvPr>
        </p:nvSpPr>
        <p:spPr/>
        <p:txBody>
          <a:bodyPr/>
          <a:lstStyle/>
          <a:p>
            <a:fld id="{A3030D54-D976-416C-B6A9-BD3B55AA6A3A}" type="datetimeFigureOut">
              <a:rPr lang="it-IT" smtClean="0"/>
              <a:t>06/06/2024</a:t>
            </a:fld>
            <a:endParaRPr lang="it-IT"/>
          </a:p>
        </p:txBody>
      </p:sp>
      <p:sp>
        <p:nvSpPr>
          <p:cNvPr id="3" name="Segnaposto piè di pagina 2">
            <a:extLst>
              <a:ext uri="{FF2B5EF4-FFF2-40B4-BE49-F238E27FC236}">
                <a16:creationId xmlns:a16="http://schemas.microsoft.com/office/drawing/2014/main" id="{05E226B2-1A76-5E9F-D9D6-C499CF056A8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70FB6D77-86B3-2461-BE76-E655777749A4}"/>
              </a:ext>
            </a:extLst>
          </p:cNvPr>
          <p:cNvSpPr>
            <a:spLocks noGrp="1"/>
          </p:cNvSpPr>
          <p:nvPr>
            <p:ph type="sldNum" sz="quarter" idx="12"/>
          </p:nvPr>
        </p:nvSpPr>
        <p:spPr/>
        <p:txBody>
          <a:bodyPr/>
          <a:lstStyle/>
          <a:p>
            <a:fld id="{B69B30B7-52DD-4BD2-AA69-C6A8132A8864}" type="slidenum">
              <a:rPr lang="it-IT" smtClean="0"/>
              <a:t>‹#›</a:t>
            </a:fld>
            <a:endParaRPr lang="it-IT"/>
          </a:p>
        </p:txBody>
      </p:sp>
    </p:spTree>
    <p:extLst>
      <p:ext uri="{BB962C8B-B14F-4D97-AF65-F5344CB8AC3E}">
        <p14:creationId xmlns:p14="http://schemas.microsoft.com/office/powerpoint/2010/main" val="650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9C958E-C2A3-1827-EDED-E7A86DFEE36E}"/>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48F1307-44A1-7392-D0B9-6634683C79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DB93F14-6C0C-DA9A-D471-441606628F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8F97FFE-E889-6D71-F6B9-BFF2141A38F6}"/>
              </a:ext>
            </a:extLst>
          </p:cNvPr>
          <p:cNvSpPr>
            <a:spLocks noGrp="1"/>
          </p:cNvSpPr>
          <p:nvPr>
            <p:ph type="dt" sz="half" idx="10"/>
          </p:nvPr>
        </p:nvSpPr>
        <p:spPr/>
        <p:txBody>
          <a:bodyPr/>
          <a:lstStyle/>
          <a:p>
            <a:fld id="{A3030D54-D976-416C-B6A9-BD3B55AA6A3A}" type="datetimeFigureOut">
              <a:rPr lang="it-IT" smtClean="0"/>
              <a:t>06/06/2024</a:t>
            </a:fld>
            <a:endParaRPr lang="it-IT"/>
          </a:p>
        </p:txBody>
      </p:sp>
      <p:sp>
        <p:nvSpPr>
          <p:cNvPr id="6" name="Segnaposto piè di pagina 5">
            <a:extLst>
              <a:ext uri="{FF2B5EF4-FFF2-40B4-BE49-F238E27FC236}">
                <a16:creationId xmlns:a16="http://schemas.microsoft.com/office/drawing/2014/main" id="{D6EA10B2-A99E-C15B-0371-3633A4F66CB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BE92709-6F8B-FB11-164B-C149EAAF2179}"/>
              </a:ext>
            </a:extLst>
          </p:cNvPr>
          <p:cNvSpPr>
            <a:spLocks noGrp="1"/>
          </p:cNvSpPr>
          <p:nvPr>
            <p:ph type="sldNum" sz="quarter" idx="12"/>
          </p:nvPr>
        </p:nvSpPr>
        <p:spPr/>
        <p:txBody>
          <a:bodyPr/>
          <a:lstStyle/>
          <a:p>
            <a:fld id="{B69B30B7-52DD-4BD2-AA69-C6A8132A8864}" type="slidenum">
              <a:rPr lang="it-IT" smtClean="0"/>
              <a:t>‹#›</a:t>
            </a:fld>
            <a:endParaRPr lang="it-IT"/>
          </a:p>
        </p:txBody>
      </p:sp>
    </p:spTree>
    <p:extLst>
      <p:ext uri="{BB962C8B-B14F-4D97-AF65-F5344CB8AC3E}">
        <p14:creationId xmlns:p14="http://schemas.microsoft.com/office/powerpoint/2010/main" val="4277099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BCD067-4869-B2C8-CDD0-15EB8E49399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322CE555-30D8-8699-D3B5-4A396F1C80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E8C1F863-F84A-C398-251E-E5AC5F4FDE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226BC29-A866-5564-29FC-8DDB6DA13920}"/>
              </a:ext>
            </a:extLst>
          </p:cNvPr>
          <p:cNvSpPr>
            <a:spLocks noGrp="1"/>
          </p:cNvSpPr>
          <p:nvPr>
            <p:ph type="dt" sz="half" idx="10"/>
          </p:nvPr>
        </p:nvSpPr>
        <p:spPr/>
        <p:txBody>
          <a:bodyPr/>
          <a:lstStyle/>
          <a:p>
            <a:fld id="{A3030D54-D976-416C-B6A9-BD3B55AA6A3A}" type="datetimeFigureOut">
              <a:rPr lang="it-IT" smtClean="0"/>
              <a:t>06/06/2024</a:t>
            </a:fld>
            <a:endParaRPr lang="it-IT"/>
          </a:p>
        </p:txBody>
      </p:sp>
      <p:sp>
        <p:nvSpPr>
          <p:cNvPr id="6" name="Segnaposto piè di pagina 5">
            <a:extLst>
              <a:ext uri="{FF2B5EF4-FFF2-40B4-BE49-F238E27FC236}">
                <a16:creationId xmlns:a16="http://schemas.microsoft.com/office/drawing/2014/main" id="{52F56F86-F08F-D0C9-45DE-283C841FFBC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05785D9-5666-9426-5BB6-D523964E8AFD}"/>
              </a:ext>
            </a:extLst>
          </p:cNvPr>
          <p:cNvSpPr>
            <a:spLocks noGrp="1"/>
          </p:cNvSpPr>
          <p:nvPr>
            <p:ph type="sldNum" sz="quarter" idx="12"/>
          </p:nvPr>
        </p:nvSpPr>
        <p:spPr/>
        <p:txBody>
          <a:bodyPr/>
          <a:lstStyle/>
          <a:p>
            <a:fld id="{B69B30B7-52DD-4BD2-AA69-C6A8132A8864}" type="slidenum">
              <a:rPr lang="it-IT" smtClean="0"/>
              <a:t>‹#›</a:t>
            </a:fld>
            <a:endParaRPr lang="it-IT"/>
          </a:p>
        </p:txBody>
      </p:sp>
    </p:spTree>
    <p:extLst>
      <p:ext uri="{BB962C8B-B14F-4D97-AF65-F5344CB8AC3E}">
        <p14:creationId xmlns:p14="http://schemas.microsoft.com/office/powerpoint/2010/main" val="3921083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4DE7F4E-2D47-0194-3BBB-D476F7F2C2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87FB0AB-AFFC-0552-34C9-43DCD0DB0F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F3EBD6B-69BC-365E-879B-B801230D5C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030D54-D976-416C-B6A9-BD3B55AA6A3A}" type="datetimeFigureOut">
              <a:rPr lang="it-IT" smtClean="0"/>
              <a:t>06/06/2024</a:t>
            </a:fld>
            <a:endParaRPr lang="it-IT"/>
          </a:p>
        </p:txBody>
      </p:sp>
      <p:sp>
        <p:nvSpPr>
          <p:cNvPr id="5" name="Segnaposto piè di pagina 4">
            <a:extLst>
              <a:ext uri="{FF2B5EF4-FFF2-40B4-BE49-F238E27FC236}">
                <a16:creationId xmlns:a16="http://schemas.microsoft.com/office/drawing/2014/main" id="{BA9F7E92-B1F3-6FC3-1449-B42A1C3324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54EFBE74-4384-9387-766A-2A05096CFB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69B30B7-52DD-4BD2-AA69-C6A8132A8864}" type="slidenum">
              <a:rPr lang="it-IT" smtClean="0"/>
              <a:t>‹#›</a:t>
            </a:fld>
            <a:endParaRPr lang="it-IT"/>
          </a:p>
        </p:txBody>
      </p:sp>
    </p:spTree>
    <p:extLst>
      <p:ext uri="{BB962C8B-B14F-4D97-AF65-F5344CB8AC3E}">
        <p14:creationId xmlns:p14="http://schemas.microsoft.com/office/powerpoint/2010/main" val="1980063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ottotitolo 2">
            <a:extLst>
              <a:ext uri="{FF2B5EF4-FFF2-40B4-BE49-F238E27FC236}">
                <a16:creationId xmlns:a16="http://schemas.microsoft.com/office/drawing/2014/main" id="{61E802A8-4916-4E5B-4102-895E43375ADC}"/>
              </a:ext>
            </a:extLst>
          </p:cNvPr>
          <p:cNvSpPr>
            <a:spLocks noGrp="1"/>
          </p:cNvSpPr>
          <p:nvPr>
            <p:ph type="subTitle" idx="1"/>
          </p:nvPr>
        </p:nvSpPr>
        <p:spPr>
          <a:xfrm>
            <a:off x="272061" y="3410423"/>
            <a:ext cx="5823939" cy="3221304"/>
          </a:xfrm>
        </p:spPr>
        <p:txBody>
          <a:bodyPr>
            <a:normAutofit/>
          </a:bodyPr>
          <a:lstStyle/>
          <a:p>
            <a:pPr algn="l">
              <a:lnSpc>
                <a:spcPct val="100000"/>
              </a:lnSpc>
              <a:spcBef>
                <a:spcPts val="0"/>
              </a:spcBef>
            </a:pPr>
            <a:r>
              <a:rPr lang="it-IT" sz="1800" b="1" u="sng" dirty="0"/>
              <a:t>Giacomo Ferrarese</a:t>
            </a:r>
            <a:r>
              <a:rPr lang="it-IT" sz="1800" i="1" u="sng" baseline="30000" dirty="0"/>
              <a:t>1</a:t>
            </a:r>
          </a:p>
          <a:p>
            <a:pPr algn="l">
              <a:lnSpc>
                <a:spcPct val="100000"/>
              </a:lnSpc>
              <a:spcBef>
                <a:spcPts val="0"/>
              </a:spcBef>
            </a:pPr>
            <a:endParaRPr lang="it-IT" sz="1800" b="1" dirty="0"/>
          </a:p>
          <a:p>
            <a:pPr algn="l">
              <a:lnSpc>
                <a:spcPct val="100000"/>
              </a:lnSpc>
              <a:spcBef>
                <a:spcPts val="0"/>
              </a:spcBef>
            </a:pPr>
            <a:r>
              <a:rPr lang="it-IT" sz="1800" b="1" dirty="0"/>
              <a:t>Giacomo Ferrarese</a:t>
            </a:r>
            <a:r>
              <a:rPr lang="it-IT" sz="1800" i="1" baseline="30000" dirty="0"/>
              <a:t>1</a:t>
            </a:r>
            <a:r>
              <a:rPr lang="it-IT" sz="1800" b="1" dirty="0"/>
              <a:t>, Alessandro Pagano</a:t>
            </a:r>
            <a:r>
              <a:rPr lang="it-IT" sz="1800" i="1" baseline="30000" dirty="0"/>
              <a:t>2</a:t>
            </a:r>
            <a:r>
              <a:rPr lang="it-IT" sz="1800" b="1" dirty="0"/>
              <a:t>, Davide Troiani</a:t>
            </a:r>
            <a:r>
              <a:rPr lang="it-IT" sz="1800" i="1" baseline="30000" dirty="0"/>
              <a:t>1</a:t>
            </a:r>
            <a:r>
              <a:rPr lang="it-IT" sz="1800" b="1" dirty="0"/>
              <a:t>, Anna Ceni</a:t>
            </a:r>
            <a:r>
              <a:rPr lang="it-IT" sz="1800" i="1" baseline="30000" dirty="0"/>
              <a:t>1</a:t>
            </a:r>
            <a:r>
              <a:rPr lang="it-IT" sz="1800" b="1" dirty="0"/>
              <a:t>, Axel I. Hutomo</a:t>
            </a:r>
            <a:r>
              <a:rPr lang="it-IT" sz="1800" i="1" baseline="30000" dirty="0"/>
              <a:t>1</a:t>
            </a:r>
            <a:r>
              <a:rPr lang="it-IT" sz="1800" b="1" dirty="0"/>
              <a:t>, Nicola Fontana</a:t>
            </a:r>
            <a:r>
              <a:rPr lang="it-IT" sz="1800" i="1" baseline="30000" dirty="0"/>
              <a:t>3</a:t>
            </a:r>
            <a:r>
              <a:rPr lang="it-IT" sz="1800" b="1" dirty="0"/>
              <a:t>, </a:t>
            </a:r>
          </a:p>
          <a:p>
            <a:pPr algn="l">
              <a:lnSpc>
                <a:spcPct val="100000"/>
              </a:lnSpc>
              <a:spcBef>
                <a:spcPts val="0"/>
              </a:spcBef>
            </a:pPr>
            <a:r>
              <a:rPr lang="it-IT" sz="1800" b="1" dirty="0"/>
              <a:t>Gustavo Marini</a:t>
            </a:r>
            <a:r>
              <a:rPr lang="it-IT" sz="1800" i="1" baseline="30000" dirty="0"/>
              <a:t>3</a:t>
            </a:r>
            <a:r>
              <a:rPr lang="it-IT" sz="1800" b="1" dirty="0"/>
              <a:t>, Stefano Mambretti</a:t>
            </a:r>
            <a:r>
              <a:rPr lang="it-IT" sz="1800" i="1" baseline="30000" dirty="0"/>
              <a:t>1</a:t>
            </a:r>
            <a:r>
              <a:rPr lang="it-IT" sz="1800" b="1" dirty="0"/>
              <a:t>, Stefano Malavasi</a:t>
            </a:r>
            <a:r>
              <a:rPr lang="it-IT" sz="1800" i="1" baseline="30000" dirty="0"/>
              <a:t>1</a:t>
            </a:r>
          </a:p>
          <a:p>
            <a:pPr algn="l">
              <a:lnSpc>
                <a:spcPct val="100000"/>
              </a:lnSpc>
              <a:spcBef>
                <a:spcPts val="0"/>
              </a:spcBef>
            </a:pPr>
            <a:endParaRPr lang="it-IT" sz="1800" i="1" dirty="0"/>
          </a:p>
          <a:p>
            <a:pPr algn="l">
              <a:lnSpc>
                <a:spcPct val="100000"/>
              </a:lnSpc>
              <a:spcBef>
                <a:spcPts val="0"/>
              </a:spcBef>
            </a:pPr>
            <a:r>
              <a:rPr lang="it-IT" sz="1800" i="1" baseline="30000" dirty="0"/>
              <a:t>1 </a:t>
            </a:r>
            <a:r>
              <a:rPr lang="it-IT" sz="1800" i="1" dirty="0"/>
              <a:t>Politecnico di Milano, Milan, Italy</a:t>
            </a:r>
          </a:p>
          <a:p>
            <a:pPr algn="l">
              <a:lnSpc>
                <a:spcPct val="100000"/>
              </a:lnSpc>
              <a:spcBef>
                <a:spcPts val="0"/>
              </a:spcBef>
            </a:pPr>
            <a:r>
              <a:rPr lang="it-IT" sz="1800" i="1" baseline="30000" dirty="0"/>
              <a:t>2 </a:t>
            </a:r>
            <a:r>
              <a:rPr lang="it-IT" sz="1800" i="1" dirty="0"/>
              <a:t>IRSA CNR, Bari, Italy</a:t>
            </a:r>
          </a:p>
          <a:p>
            <a:pPr algn="l">
              <a:lnSpc>
                <a:spcPct val="100000"/>
              </a:lnSpc>
              <a:spcBef>
                <a:spcPts val="0"/>
              </a:spcBef>
            </a:pPr>
            <a:r>
              <a:rPr lang="it-IT" sz="1800" i="1" baseline="30000" dirty="0"/>
              <a:t>3</a:t>
            </a:r>
            <a:r>
              <a:rPr lang="it-IT" sz="1800" i="1" dirty="0"/>
              <a:t> Universita degli Studi del Sannio, Benevento, Italy</a:t>
            </a:r>
            <a:endParaRPr lang="it-IT" sz="1800" i="1" baseline="30000" dirty="0"/>
          </a:p>
          <a:p>
            <a:pPr algn="l">
              <a:lnSpc>
                <a:spcPct val="100000"/>
              </a:lnSpc>
              <a:spcBef>
                <a:spcPts val="0"/>
              </a:spcBef>
            </a:pPr>
            <a:endParaRPr lang="it-IT" sz="1800" i="1" dirty="0"/>
          </a:p>
          <a:p>
            <a:pPr algn="l">
              <a:lnSpc>
                <a:spcPct val="100000"/>
              </a:lnSpc>
              <a:spcBef>
                <a:spcPts val="0"/>
              </a:spcBef>
            </a:pPr>
            <a:endParaRPr lang="it-IT" sz="1800" i="1" dirty="0"/>
          </a:p>
        </p:txBody>
      </p:sp>
      <p:sp>
        <p:nvSpPr>
          <p:cNvPr id="5" name="Titolo 1">
            <a:extLst>
              <a:ext uri="{FF2B5EF4-FFF2-40B4-BE49-F238E27FC236}">
                <a16:creationId xmlns:a16="http://schemas.microsoft.com/office/drawing/2014/main" id="{581B1ECD-225F-E795-113C-A1AB30042BC3}"/>
              </a:ext>
            </a:extLst>
          </p:cNvPr>
          <p:cNvSpPr>
            <a:spLocks noGrp="1"/>
          </p:cNvSpPr>
          <p:nvPr>
            <p:ph type="ctrTitle"/>
          </p:nvPr>
        </p:nvSpPr>
        <p:spPr>
          <a:xfrm>
            <a:off x="272060" y="1866173"/>
            <a:ext cx="7627627" cy="1022435"/>
          </a:xfrm>
        </p:spPr>
        <p:txBody>
          <a:bodyPr>
            <a:noAutofit/>
          </a:bodyPr>
          <a:lstStyle/>
          <a:p>
            <a:pPr algn="l">
              <a:lnSpc>
                <a:spcPct val="100000"/>
              </a:lnSpc>
            </a:pPr>
            <a:r>
              <a:rPr lang="en-US" sz="3200" b="1" dirty="0">
                <a:solidFill>
                  <a:srgbClr val="622081"/>
                </a:solidFill>
                <a:latin typeface="+mn-lt"/>
                <a:cs typeface="Arial" panose="020B0604020202020204" pitchFamily="34" charset="0"/>
              </a:rPr>
              <a:t>Rethinking On-Demand Irrigation Systems using IoT Stand-Alone Technologies </a:t>
            </a:r>
            <a:endParaRPr lang="it-IT" sz="3200" b="1" dirty="0">
              <a:solidFill>
                <a:srgbClr val="622081"/>
              </a:solidFill>
              <a:latin typeface="+mn-lt"/>
              <a:cs typeface="Arial" panose="020B0604020202020204" pitchFamily="34" charset="0"/>
            </a:endParaRPr>
          </a:p>
        </p:txBody>
      </p:sp>
    </p:spTree>
    <p:extLst>
      <p:ext uri="{BB962C8B-B14F-4D97-AF65-F5344CB8AC3E}">
        <p14:creationId xmlns:p14="http://schemas.microsoft.com/office/powerpoint/2010/main" val="3425930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Aptos" panose="02110004020202020204"/>
                <a:ea typeface="+mj-ea"/>
                <a:cs typeface="Arial" panose="020B0604020202020204" pitchFamily="34" charset="0"/>
              </a:rPr>
              <a:t>III. RESULTS &amp; DISCUSSION</a:t>
            </a:r>
            <a:endParaRPr kumimoji="0" lang="it-IT" sz="2600" b="1" i="0" u="none" strike="noStrike" kern="1200" cap="none" spc="0" normalizeH="0" baseline="0" noProof="0" dirty="0">
              <a:ln>
                <a:noFill/>
              </a:ln>
              <a:solidFill>
                <a:prstClr val="white"/>
              </a:solidFill>
              <a:effectLst/>
              <a:uLnTx/>
              <a:uFillTx/>
              <a:latin typeface="Aptos" panose="02110004020202020204"/>
              <a:ea typeface="+mj-ea"/>
              <a:cs typeface="Arial" panose="020B0604020202020204" pitchFamily="34" charset="0"/>
            </a:endParaRPr>
          </a:p>
        </p:txBody>
      </p:sp>
      <p:pic>
        <p:nvPicPr>
          <p:cNvPr id="11" name="Picture 10">
            <a:extLst>
              <a:ext uri="{FF2B5EF4-FFF2-40B4-BE49-F238E27FC236}">
                <a16:creationId xmlns:a16="http://schemas.microsoft.com/office/drawing/2014/main" id="{A3227245-0DAF-4D66-83E8-38B69393D336}"/>
              </a:ext>
            </a:extLst>
          </p:cNvPr>
          <p:cNvPicPr/>
          <p:nvPr/>
        </p:nvPicPr>
        <p:blipFill rotWithShape="1">
          <a:blip r:embed="rId3">
            <a:extLst>
              <a:ext uri="{28A0092B-C50C-407E-A947-70E740481C1C}">
                <a14:useLocalDpi xmlns:a14="http://schemas.microsoft.com/office/drawing/2010/main" val="0"/>
              </a:ext>
            </a:extLst>
          </a:blip>
          <a:srcRect l="40030" r="4974"/>
          <a:stretch/>
        </p:blipFill>
        <p:spPr bwMode="auto">
          <a:xfrm>
            <a:off x="452541" y="902970"/>
            <a:ext cx="7487077" cy="4857750"/>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522717F7-D1DC-4A0D-B8AC-F98875EC1CFF}"/>
              </a:ext>
            </a:extLst>
          </p:cNvPr>
          <p:cNvSpPr txBox="1"/>
          <p:nvPr/>
        </p:nvSpPr>
        <p:spPr>
          <a:xfrm>
            <a:off x="7939618" y="2228671"/>
            <a:ext cx="3622462" cy="1754326"/>
          </a:xfrm>
          <a:prstGeom prst="rect">
            <a:avLst/>
          </a:prstGeom>
          <a:noFill/>
        </p:spPr>
        <p:txBody>
          <a:bodyPr wrap="square" rtlCol="0">
            <a:spAutoFit/>
          </a:bodyPr>
          <a:lstStyle/>
          <a:p>
            <a:r>
              <a:rPr lang="en-GB" dirty="0">
                <a:solidFill>
                  <a:srgbClr val="FF0000"/>
                </a:solidFill>
              </a:rPr>
              <a:t>I think replacing this chart with a color-coded pressure map is better. </a:t>
            </a:r>
          </a:p>
          <a:p>
            <a:endParaRPr lang="en-GB" dirty="0">
              <a:solidFill>
                <a:srgbClr val="FF0000"/>
              </a:solidFill>
            </a:endParaRPr>
          </a:p>
          <a:p>
            <a:r>
              <a:rPr lang="en-GB" dirty="0">
                <a:solidFill>
                  <a:srgbClr val="FF0000"/>
                </a:solidFill>
              </a:rPr>
              <a:t>Because the viewer also don’t know where the location of demand node ID</a:t>
            </a:r>
          </a:p>
        </p:txBody>
      </p:sp>
    </p:spTree>
    <p:extLst>
      <p:ext uri="{BB962C8B-B14F-4D97-AF65-F5344CB8AC3E}">
        <p14:creationId xmlns:p14="http://schemas.microsoft.com/office/powerpoint/2010/main" val="321680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2600" b="1" dirty="0">
                <a:solidFill>
                  <a:schemeClr val="bg1"/>
                </a:solidFill>
                <a:latin typeface="+mn-lt"/>
                <a:cs typeface="Arial" panose="020B0604020202020204" pitchFamily="34" charset="0"/>
              </a:rPr>
              <a:t>III. RESULTS &amp; DISCUSSION</a:t>
            </a:r>
            <a:endParaRPr lang="it-IT" sz="2600" b="1" dirty="0">
              <a:solidFill>
                <a:schemeClr val="bg1"/>
              </a:solidFill>
              <a:latin typeface="+mn-lt"/>
              <a:cs typeface="Arial" panose="020B0604020202020204" pitchFamily="34" charset="0"/>
            </a:endParaRPr>
          </a:p>
        </p:txBody>
      </p:sp>
      <p:sp>
        <p:nvSpPr>
          <p:cNvPr id="5" name="Rectangle 4">
            <a:extLst>
              <a:ext uri="{FF2B5EF4-FFF2-40B4-BE49-F238E27FC236}">
                <a16:creationId xmlns:a16="http://schemas.microsoft.com/office/drawing/2014/main" id="{2A3AAD8F-8F5B-4E9F-809C-A423B0A98975}"/>
              </a:ext>
            </a:extLst>
          </p:cNvPr>
          <p:cNvSpPr/>
          <p:nvPr/>
        </p:nvSpPr>
        <p:spPr>
          <a:xfrm>
            <a:off x="0" y="5784574"/>
            <a:ext cx="12192000" cy="107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7" name="Group 6">
            <a:extLst>
              <a:ext uri="{FF2B5EF4-FFF2-40B4-BE49-F238E27FC236}">
                <a16:creationId xmlns:a16="http://schemas.microsoft.com/office/drawing/2014/main" id="{FE3BA1B9-3CE0-4F7F-AA56-B07883498B56}"/>
              </a:ext>
            </a:extLst>
          </p:cNvPr>
          <p:cNvGrpSpPr/>
          <p:nvPr/>
        </p:nvGrpSpPr>
        <p:grpSpPr>
          <a:xfrm>
            <a:off x="419484" y="695740"/>
            <a:ext cx="4130537" cy="5975934"/>
            <a:chOff x="419484" y="695740"/>
            <a:chExt cx="4130537" cy="5975934"/>
          </a:xfrm>
        </p:grpSpPr>
        <p:pic>
          <p:nvPicPr>
            <p:cNvPr id="4" name="Picture 3">
              <a:extLst>
                <a:ext uri="{FF2B5EF4-FFF2-40B4-BE49-F238E27FC236}">
                  <a16:creationId xmlns:a16="http://schemas.microsoft.com/office/drawing/2014/main" id="{C6655356-B113-4C54-987A-D825590D9396}"/>
                </a:ext>
              </a:extLst>
            </p:cNvPr>
            <p:cNvPicPr/>
            <p:nvPr/>
          </p:nvPicPr>
          <p:blipFill rotWithShape="1">
            <a:blip r:embed="rId3">
              <a:extLst>
                <a:ext uri="{28A0092B-C50C-407E-A947-70E740481C1C}">
                  <a14:useLocalDpi xmlns:a14="http://schemas.microsoft.com/office/drawing/2010/main" val="0"/>
                </a:ext>
              </a:extLst>
            </a:blip>
            <a:srcRect r="49877"/>
            <a:stretch/>
          </p:blipFill>
          <p:spPr bwMode="auto">
            <a:xfrm>
              <a:off x="419484" y="695740"/>
              <a:ext cx="4130537" cy="3338872"/>
            </a:xfrm>
            <a:prstGeom prst="rect">
              <a:avLst/>
            </a:prstGeom>
            <a:noFill/>
          </p:spPr>
        </p:pic>
        <p:sp>
          <p:nvSpPr>
            <p:cNvPr id="2" name="Rectangle 1">
              <a:extLst>
                <a:ext uri="{FF2B5EF4-FFF2-40B4-BE49-F238E27FC236}">
                  <a16:creationId xmlns:a16="http://schemas.microsoft.com/office/drawing/2014/main" id="{22136192-F17C-4CD1-B9E3-1A68C27AABE6}"/>
                </a:ext>
              </a:extLst>
            </p:cNvPr>
            <p:cNvSpPr/>
            <p:nvPr/>
          </p:nvSpPr>
          <p:spPr>
            <a:xfrm>
              <a:off x="1113184" y="3379308"/>
              <a:ext cx="3130826" cy="6553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C32F2850-9A0B-47AE-AF61-FDDFB7A9DA69}"/>
                </a:ext>
              </a:extLst>
            </p:cNvPr>
            <p:cNvPicPr/>
            <p:nvPr/>
          </p:nvPicPr>
          <p:blipFill rotWithShape="1">
            <a:blip r:embed="rId3">
              <a:extLst>
                <a:ext uri="{28A0092B-C50C-407E-A947-70E740481C1C}">
                  <a14:useLocalDpi xmlns:a14="http://schemas.microsoft.com/office/drawing/2010/main" val="0"/>
                </a:ext>
              </a:extLst>
            </a:blip>
            <a:srcRect l="49877"/>
            <a:stretch/>
          </p:blipFill>
          <p:spPr bwMode="auto">
            <a:xfrm>
              <a:off x="477018" y="3379309"/>
              <a:ext cx="4073003" cy="3292365"/>
            </a:xfrm>
            <a:prstGeom prst="rect">
              <a:avLst/>
            </a:prstGeom>
            <a:noFill/>
          </p:spPr>
        </p:pic>
      </p:grpSp>
      <p:cxnSp>
        <p:nvCxnSpPr>
          <p:cNvPr id="9" name="Straight Connector 8">
            <a:extLst>
              <a:ext uri="{FF2B5EF4-FFF2-40B4-BE49-F238E27FC236}">
                <a16:creationId xmlns:a16="http://schemas.microsoft.com/office/drawing/2014/main" id="{D36E06FD-964D-4203-9F25-5868AF8ADAEE}"/>
              </a:ext>
            </a:extLst>
          </p:cNvPr>
          <p:cNvCxnSpPr>
            <a:cxnSpLocks/>
          </p:cNvCxnSpPr>
          <p:nvPr/>
        </p:nvCxnSpPr>
        <p:spPr>
          <a:xfrm>
            <a:off x="4643395" y="916830"/>
            <a:ext cx="0" cy="5367130"/>
          </a:xfrm>
          <a:prstGeom prst="line">
            <a:avLst/>
          </a:prstGeom>
          <a:ln w="38100">
            <a:prstDash val="dashDot"/>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B3143F96-CB1F-47AC-B3F4-58E2BA4E72E8}"/>
              </a:ext>
            </a:extLst>
          </p:cNvPr>
          <p:cNvSpPr/>
          <p:nvPr/>
        </p:nvSpPr>
        <p:spPr>
          <a:xfrm>
            <a:off x="406869" y="695740"/>
            <a:ext cx="33528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6AC41E57-4C18-4B58-AE12-0AB86FF9C50D}"/>
              </a:ext>
            </a:extLst>
          </p:cNvPr>
          <p:cNvSpPr/>
          <p:nvPr/>
        </p:nvSpPr>
        <p:spPr>
          <a:xfrm>
            <a:off x="477018" y="3422595"/>
            <a:ext cx="33528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B4C8E0D9-8B81-4966-BE2D-33B2AAA17C04}"/>
              </a:ext>
            </a:extLst>
          </p:cNvPr>
          <p:cNvSpPr txBox="1"/>
          <p:nvPr/>
        </p:nvSpPr>
        <p:spPr>
          <a:xfrm>
            <a:off x="5027039" y="4138064"/>
            <a:ext cx="6096000" cy="1631216"/>
          </a:xfrm>
          <a:prstGeom prst="rect">
            <a:avLst/>
          </a:prstGeom>
          <a:noFill/>
        </p:spPr>
        <p:txBody>
          <a:bodyPr wrap="square">
            <a:spAutoFit/>
          </a:bodyPr>
          <a:lstStyle/>
          <a:p>
            <a:r>
              <a:rPr lang="en-US" sz="2000" b="1" dirty="0">
                <a:solidFill>
                  <a:srgbClr val="000000"/>
                </a:solidFill>
                <a:effectLst/>
                <a:ea typeface="DengXian" panose="02010600030101010101" pitchFamily="2" charset="-122"/>
                <a:cs typeface="Times New Roman" panose="02020603050405020304" pitchFamily="18" charset="0"/>
              </a:rPr>
              <a:t>The most critical period for device sustainability is the off-season period</a:t>
            </a:r>
            <a:r>
              <a:rPr lang="en-US" sz="2000" b="1" dirty="0">
                <a:solidFill>
                  <a:srgbClr val="000000"/>
                </a:solidFill>
                <a:ea typeface="DengXian" panose="02010600030101010101" pitchFamily="2" charset="-122"/>
                <a:cs typeface="Times New Roman" panose="02020603050405020304" pitchFamily="18" charset="0"/>
              </a:rPr>
              <a:t>. </a:t>
            </a:r>
          </a:p>
          <a:p>
            <a:endParaRPr lang="en-US" sz="2000" b="1" dirty="0">
              <a:solidFill>
                <a:srgbClr val="000000"/>
              </a:solidFill>
              <a:effectLst/>
              <a:ea typeface="DengXian" panose="02010600030101010101" pitchFamily="2" charset="-122"/>
              <a:cs typeface="Times New Roman" panose="02020603050405020304" pitchFamily="18" charset="0"/>
            </a:endParaRPr>
          </a:p>
          <a:p>
            <a:r>
              <a:rPr lang="en-US" sz="2000" dirty="0">
                <a:solidFill>
                  <a:srgbClr val="000000"/>
                </a:solidFill>
                <a:effectLst/>
                <a:ea typeface="DengXian" panose="02010600030101010101" pitchFamily="2" charset="-122"/>
                <a:cs typeface="Times New Roman" panose="02020603050405020304" pitchFamily="18" charset="0"/>
              </a:rPr>
              <a:t>No energy is recovered, but a low-continuous consumption is </a:t>
            </a:r>
            <a:r>
              <a:rPr lang="en-US" sz="2000" dirty="0">
                <a:solidFill>
                  <a:srgbClr val="000000"/>
                </a:solidFill>
                <a:ea typeface="DengXian" panose="02010600030101010101" pitchFamily="2" charset="-122"/>
                <a:cs typeface="Times New Roman" panose="02020603050405020304" pitchFamily="18" charset="0"/>
              </a:rPr>
              <a:t>needed for</a:t>
            </a:r>
            <a:r>
              <a:rPr lang="en-US" sz="2000" dirty="0">
                <a:solidFill>
                  <a:srgbClr val="000000"/>
                </a:solidFill>
                <a:effectLst/>
                <a:ea typeface="DengXian" panose="02010600030101010101" pitchFamily="2" charset="-122"/>
                <a:cs typeface="Times New Roman" panose="02020603050405020304" pitchFamily="18" charset="0"/>
              </a:rPr>
              <a:t> signal reception.</a:t>
            </a:r>
            <a:endParaRPr lang="en-GB" sz="2000" dirty="0"/>
          </a:p>
        </p:txBody>
      </p:sp>
      <p:sp>
        <p:nvSpPr>
          <p:cNvPr id="16" name="Rectangle 15">
            <a:extLst>
              <a:ext uri="{FF2B5EF4-FFF2-40B4-BE49-F238E27FC236}">
                <a16:creationId xmlns:a16="http://schemas.microsoft.com/office/drawing/2014/main" id="{2EE2D928-7FB9-4D7E-8CA8-23A3E98B7178}"/>
              </a:ext>
            </a:extLst>
          </p:cNvPr>
          <p:cNvSpPr/>
          <p:nvPr/>
        </p:nvSpPr>
        <p:spPr>
          <a:xfrm>
            <a:off x="1123921" y="802640"/>
            <a:ext cx="928399" cy="5359620"/>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CD9B8D9-28B7-4CE4-91DE-330836CB7D01}"/>
              </a:ext>
            </a:extLst>
          </p:cNvPr>
          <p:cNvSpPr txBox="1"/>
          <p:nvPr/>
        </p:nvSpPr>
        <p:spPr>
          <a:xfrm>
            <a:off x="1167713" y="1842484"/>
            <a:ext cx="861133" cy="923330"/>
          </a:xfrm>
          <a:prstGeom prst="rect">
            <a:avLst/>
          </a:prstGeom>
          <a:noFill/>
        </p:spPr>
        <p:txBody>
          <a:bodyPr wrap="none" rtlCol="0">
            <a:spAutoFit/>
          </a:bodyPr>
          <a:lstStyle/>
          <a:p>
            <a:r>
              <a:rPr lang="en-GB" b="1" dirty="0">
                <a:solidFill>
                  <a:srgbClr val="FF0000"/>
                </a:solidFill>
              </a:rPr>
              <a:t>Off</a:t>
            </a:r>
          </a:p>
          <a:p>
            <a:r>
              <a:rPr lang="en-GB" b="1" dirty="0">
                <a:solidFill>
                  <a:srgbClr val="FF0000"/>
                </a:solidFill>
              </a:rPr>
              <a:t>Season</a:t>
            </a:r>
          </a:p>
          <a:p>
            <a:r>
              <a:rPr lang="en-GB" b="1" dirty="0">
                <a:solidFill>
                  <a:srgbClr val="FF0000"/>
                </a:solidFill>
              </a:rPr>
              <a:t>Period</a:t>
            </a:r>
          </a:p>
        </p:txBody>
      </p:sp>
      <p:sp>
        <p:nvSpPr>
          <p:cNvPr id="18" name="TextBox 17">
            <a:extLst>
              <a:ext uri="{FF2B5EF4-FFF2-40B4-BE49-F238E27FC236}">
                <a16:creationId xmlns:a16="http://schemas.microsoft.com/office/drawing/2014/main" id="{BF5C11D0-32DA-4F03-9020-3FD464B30ADA}"/>
              </a:ext>
            </a:extLst>
          </p:cNvPr>
          <p:cNvSpPr txBox="1"/>
          <p:nvPr/>
        </p:nvSpPr>
        <p:spPr>
          <a:xfrm>
            <a:off x="5146047" y="956378"/>
            <a:ext cx="1834413" cy="461665"/>
          </a:xfrm>
          <a:prstGeom prst="rect">
            <a:avLst/>
          </a:prstGeom>
          <a:noFill/>
        </p:spPr>
        <p:txBody>
          <a:bodyPr wrap="none" rtlCol="0">
            <a:spAutoFit/>
          </a:bodyPr>
          <a:lstStyle/>
          <a:p>
            <a:r>
              <a:rPr lang="en-GB" sz="2400" b="1" u="sng" dirty="0"/>
              <a:t>OAS Analysis</a:t>
            </a:r>
          </a:p>
        </p:txBody>
      </p:sp>
      <p:sp>
        <p:nvSpPr>
          <p:cNvPr id="19" name="TextBox 18">
            <a:extLst>
              <a:ext uri="{FF2B5EF4-FFF2-40B4-BE49-F238E27FC236}">
                <a16:creationId xmlns:a16="http://schemas.microsoft.com/office/drawing/2014/main" id="{74EFC19B-4C02-4A77-8A3F-0A53583A9781}"/>
              </a:ext>
            </a:extLst>
          </p:cNvPr>
          <p:cNvSpPr txBox="1"/>
          <p:nvPr/>
        </p:nvSpPr>
        <p:spPr>
          <a:xfrm>
            <a:off x="5146047" y="1519607"/>
            <a:ext cx="6085840" cy="646331"/>
          </a:xfrm>
          <a:prstGeom prst="rect">
            <a:avLst/>
          </a:prstGeom>
          <a:noFill/>
        </p:spPr>
        <p:txBody>
          <a:bodyPr wrap="square" rtlCol="0">
            <a:spAutoFit/>
          </a:bodyPr>
          <a:lstStyle/>
          <a:p>
            <a:r>
              <a:rPr lang="en-GB" dirty="0">
                <a:solidFill>
                  <a:srgbClr val="FF0000"/>
                </a:solidFill>
              </a:rPr>
              <a:t>Show a number of required energy to run the device? </a:t>
            </a:r>
          </a:p>
          <a:p>
            <a:r>
              <a:rPr lang="en-GB" dirty="0">
                <a:solidFill>
                  <a:srgbClr val="FF0000"/>
                </a:solidFill>
              </a:rPr>
              <a:t>And perhaps number of energy that can be recovered?</a:t>
            </a:r>
          </a:p>
        </p:txBody>
      </p:sp>
    </p:spTree>
    <p:extLst>
      <p:ext uri="{BB962C8B-B14F-4D97-AF65-F5344CB8AC3E}">
        <p14:creationId xmlns:p14="http://schemas.microsoft.com/office/powerpoint/2010/main" val="3642722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2600" b="1" dirty="0">
                <a:solidFill>
                  <a:schemeClr val="bg1"/>
                </a:solidFill>
                <a:latin typeface="+mn-lt"/>
                <a:cs typeface="Arial" panose="020B0604020202020204" pitchFamily="34" charset="0"/>
              </a:rPr>
              <a:t>IV. CONCLUSIONS &amp; RECOMMENDATION</a:t>
            </a:r>
            <a:endParaRPr lang="it-IT" sz="2600" b="1" dirty="0">
              <a:solidFill>
                <a:schemeClr val="bg1"/>
              </a:solidFill>
              <a:latin typeface="+mn-lt"/>
              <a:cs typeface="Arial" panose="020B0604020202020204" pitchFamily="34" charset="0"/>
            </a:endParaRPr>
          </a:p>
        </p:txBody>
      </p:sp>
      <p:cxnSp>
        <p:nvCxnSpPr>
          <p:cNvPr id="10" name="Straight Connector 9">
            <a:extLst>
              <a:ext uri="{FF2B5EF4-FFF2-40B4-BE49-F238E27FC236}">
                <a16:creationId xmlns:a16="http://schemas.microsoft.com/office/drawing/2014/main" id="{2119BAB5-2E69-4147-AAAD-89F2CEBA967C}"/>
              </a:ext>
            </a:extLst>
          </p:cNvPr>
          <p:cNvCxnSpPr>
            <a:cxnSpLocks/>
          </p:cNvCxnSpPr>
          <p:nvPr/>
        </p:nvCxnSpPr>
        <p:spPr>
          <a:xfrm>
            <a:off x="6243816" y="954157"/>
            <a:ext cx="0" cy="4631633"/>
          </a:xfrm>
          <a:prstGeom prst="line">
            <a:avLst/>
          </a:prstGeom>
          <a:ln w="38100">
            <a:prstDash val="dashDot"/>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BD2F3617-CE3A-4FD8-960A-7E642FD05A13}"/>
              </a:ext>
            </a:extLst>
          </p:cNvPr>
          <p:cNvSpPr txBox="1"/>
          <p:nvPr/>
        </p:nvSpPr>
        <p:spPr>
          <a:xfrm>
            <a:off x="944217" y="1195263"/>
            <a:ext cx="2327753" cy="492443"/>
          </a:xfrm>
          <a:prstGeom prst="rect">
            <a:avLst/>
          </a:prstGeom>
          <a:noFill/>
        </p:spPr>
        <p:txBody>
          <a:bodyPr wrap="none" rtlCol="0">
            <a:spAutoFit/>
          </a:bodyPr>
          <a:lstStyle/>
          <a:p>
            <a:pPr algn="r"/>
            <a:r>
              <a:rPr lang="en-US" sz="2600" b="1" dirty="0"/>
              <a:t>Main Takeaway</a:t>
            </a:r>
          </a:p>
        </p:txBody>
      </p:sp>
      <p:sp>
        <p:nvSpPr>
          <p:cNvPr id="6" name="TextBox 5">
            <a:extLst>
              <a:ext uri="{FF2B5EF4-FFF2-40B4-BE49-F238E27FC236}">
                <a16:creationId xmlns:a16="http://schemas.microsoft.com/office/drawing/2014/main" id="{24E86F7E-1593-475A-81F9-BB9B942346C9}"/>
              </a:ext>
            </a:extLst>
          </p:cNvPr>
          <p:cNvSpPr txBox="1"/>
          <p:nvPr/>
        </p:nvSpPr>
        <p:spPr>
          <a:xfrm>
            <a:off x="944217" y="1938130"/>
            <a:ext cx="5003966" cy="3785652"/>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rgbClr val="000000"/>
                </a:solidFill>
                <a:effectLst/>
                <a:ea typeface="DengXian" panose="02010600030101010101" pitchFamily="2" charset="-122"/>
                <a:cs typeface="Times New Roman" panose="02020603050405020304" pitchFamily="18" charset="0"/>
              </a:rPr>
              <a:t>The average pressure reduction in the network by 61% </a:t>
            </a:r>
            <a:r>
              <a:rPr lang="en-US" sz="2000" dirty="0">
                <a:solidFill>
                  <a:srgbClr val="000000"/>
                </a:solidFill>
                <a:ea typeface="DengXian" panose="02010600030101010101" pitchFamily="2" charset="-122"/>
                <a:cs typeface="Times New Roman" panose="02020603050405020304" pitchFamily="18" charset="0"/>
              </a:rPr>
              <a:t>while maintaining the minimum pressure required by the hydrants. </a:t>
            </a:r>
            <a:endParaRPr lang="en-US" sz="2000" dirty="0">
              <a:solidFill>
                <a:srgbClr val="000000"/>
              </a:solidFill>
              <a:effectLst/>
              <a:ea typeface="DengXian" panose="02010600030101010101" pitchFamily="2" charset="-122"/>
              <a:cs typeface="Times New Roman" panose="02020603050405020304" pitchFamily="18" charset="0"/>
            </a:endParaRPr>
          </a:p>
          <a:p>
            <a:endParaRPr lang="en-US" sz="2000" dirty="0">
              <a:solidFill>
                <a:srgbClr val="000000"/>
              </a:solidFill>
              <a:effectLst/>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sz="2000" dirty="0">
                <a:solidFill>
                  <a:srgbClr val="000000"/>
                </a:solidFill>
                <a:effectLst/>
                <a:ea typeface="DengXian" panose="02010600030101010101" pitchFamily="2" charset="-122"/>
                <a:cs typeface="Times New Roman" panose="02020603050405020304" pitchFamily="18" charset="0"/>
              </a:rPr>
              <a:t>The energy sustainability of the system is proven by verifying the energy balance of several devices throughout the season.</a:t>
            </a:r>
          </a:p>
          <a:p>
            <a:pPr marL="285750" indent="-285750">
              <a:buFont typeface="Arial" panose="020B0604020202020204" pitchFamily="34" charset="0"/>
              <a:buChar char="•"/>
            </a:pPr>
            <a:endParaRPr lang="en-GB" sz="2000" dirty="0">
              <a:solidFill>
                <a:srgbClr val="000000"/>
              </a:solidFill>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GB" sz="2000" dirty="0">
                <a:solidFill>
                  <a:srgbClr val="FF0000"/>
                </a:solidFill>
                <a:ea typeface="DengXian" panose="02010600030101010101" pitchFamily="2" charset="-122"/>
                <a:cs typeface="Times New Roman" panose="02020603050405020304" pitchFamily="18" charset="0"/>
              </a:rPr>
              <a:t>Should we mention that the devices are able to run independently due to the energy recovered by the OAS device?</a:t>
            </a:r>
            <a:endParaRPr lang="en-GB" sz="2000" dirty="0">
              <a:solidFill>
                <a:srgbClr val="FF0000"/>
              </a:solidFill>
            </a:endParaRPr>
          </a:p>
        </p:txBody>
      </p:sp>
      <p:sp>
        <p:nvSpPr>
          <p:cNvPr id="12" name="TextBox 11">
            <a:extLst>
              <a:ext uri="{FF2B5EF4-FFF2-40B4-BE49-F238E27FC236}">
                <a16:creationId xmlns:a16="http://schemas.microsoft.com/office/drawing/2014/main" id="{34495BA3-0BBC-4F72-A783-8582B71A1358}"/>
              </a:ext>
            </a:extLst>
          </p:cNvPr>
          <p:cNvSpPr txBox="1"/>
          <p:nvPr/>
        </p:nvSpPr>
        <p:spPr>
          <a:xfrm>
            <a:off x="6689076" y="1195262"/>
            <a:ext cx="3748206" cy="492443"/>
          </a:xfrm>
          <a:prstGeom prst="rect">
            <a:avLst/>
          </a:prstGeom>
          <a:noFill/>
        </p:spPr>
        <p:txBody>
          <a:bodyPr wrap="none" rtlCol="0">
            <a:spAutoFit/>
          </a:bodyPr>
          <a:lstStyle/>
          <a:p>
            <a:r>
              <a:rPr lang="en-US" sz="2600" b="1" dirty="0"/>
              <a:t>Further Recommendation</a:t>
            </a:r>
          </a:p>
        </p:txBody>
      </p:sp>
      <p:sp>
        <p:nvSpPr>
          <p:cNvPr id="13" name="TextBox 12">
            <a:extLst>
              <a:ext uri="{FF2B5EF4-FFF2-40B4-BE49-F238E27FC236}">
                <a16:creationId xmlns:a16="http://schemas.microsoft.com/office/drawing/2014/main" id="{01C51988-B8E4-4430-BA6C-D9E3CCC1C675}"/>
              </a:ext>
            </a:extLst>
          </p:cNvPr>
          <p:cNvSpPr txBox="1"/>
          <p:nvPr/>
        </p:nvSpPr>
        <p:spPr>
          <a:xfrm>
            <a:off x="6713680" y="1938130"/>
            <a:ext cx="5003966" cy="1323439"/>
          </a:xfrm>
          <a:prstGeom prst="rect">
            <a:avLst/>
          </a:prstGeom>
          <a:noFill/>
        </p:spPr>
        <p:txBody>
          <a:bodyPr wrap="square" rtlCol="0">
            <a:spAutoFit/>
          </a:bodyPr>
          <a:lstStyle/>
          <a:p>
            <a:pPr marL="285750" indent="-285750">
              <a:buFont typeface="Arial" panose="020B0604020202020204" pitchFamily="34" charset="0"/>
              <a:buChar char="•"/>
            </a:pPr>
            <a:r>
              <a:rPr lang="en-GB" sz="2000" b="1" dirty="0"/>
              <a:t>Conduct an economic assessment </a:t>
            </a:r>
            <a:r>
              <a:rPr lang="en-GB" sz="2000" dirty="0"/>
              <a:t>for evaluating field installations, and identifying optimal locations for OAS based on their criticality and cost-effectiveness.</a:t>
            </a:r>
          </a:p>
        </p:txBody>
      </p:sp>
    </p:spTree>
    <p:extLst>
      <p:ext uri="{BB962C8B-B14F-4D97-AF65-F5344CB8AC3E}">
        <p14:creationId xmlns:p14="http://schemas.microsoft.com/office/powerpoint/2010/main" val="1355156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ottotitolo 2">
            <a:extLst>
              <a:ext uri="{FF2B5EF4-FFF2-40B4-BE49-F238E27FC236}">
                <a16:creationId xmlns:a16="http://schemas.microsoft.com/office/drawing/2014/main" id="{61E802A8-4916-4E5B-4102-895E43375ADC}"/>
              </a:ext>
            </a:extLst>
          </p:cNvPr>
          <p:cNvSpPr>
            <a:spLocks noGrp="1"/>
          </p:cNvSpPr>
          <p:nvPr>
            <p:ph type="subTitle" idx="1"/>
          </p:nvPr>
        </p:nvSpPr>
        <p:spPr>
          <a:xfrm>
            <a:off x="272061" y="3410423"/>
            <a:ext cx="5823939" cy="3221304"/>
          </a:xfrm>
        </p:spPr>
        <p:txBody>
          <a:bodyPr>
            <a:normAutofit/>
          </a:bodyPr>
          <a:lstStyle/>
          <a:p>
            <a:pPr algn="l">
              <a:lnSpc>
                <a:spcPct val="100000"/>
              </a:lnSpc>
              <a:spcBef>
                <a:spcPts val="0"/>
              </a:spcBef>
            </a:pPr>
            <a:r>
              <a:rPr lang="it-IT" sz="1800" b="1" u="sng" dirty="0"/>
              <a:t>Giacomo Ferrarese</a:t>
            </a:r>
            <a:r>
              <a:rPr lang="it-IT" sz="1800" i="1" u="sng" baseline="30000" dirty="0"/>
              <a:t>1</a:t>
            </a:r>
          </a:p>
          <a:p>
            <a:pPr algn="l">
              <a:lnSpc>
                <a:spcPct val="100000"/>
              </a:lnSpc>
              <a:spcBef>
                <a:spcPts val="0"/>
              </a:spcBef>
            </a:pPr>
            <a:endParaRPr lang="it-IT" sz="1800" b="1" dirty="0"/>
          </a:p>
          <a:p>
            <a:pPr algn="l">
              <a:lnSpc>
                <a:spcPct val="100000"/>
              </a:lnSpc>
              <a:spcBef>
                <a:spcPts val="0"/>
              </a:spcBef>
            </a:pPr>
            <a:r>
              <a:rPr lang="it-IT" sz="1800" b="1" dirty="0"/>
              <a:t>Giacomo Ferrarese</a:t>
            </a:r>
            <a:r>
              <a:rPr lang="it-IT" sz="1800" i="1" baseline="30000" dirty="0"/>
              <a:t>1</a:t>
            </a:r>
            <a:r>
              <a:rPr lang="it-IT" sz="1800" b="1" dirty="0"/>
              <a:t>, Alessandro Pagano</a:t>
            </a:r>
            <a:r>
              <a:rPr lang="it-IT" sz="1800" i="1" baseline="30000" dirty="0"/>
              <a:t>2</a:t>
            </a:r>
            <a:r>
              <a:rPr lang="it-IT" sz="1800" b="1" dirty="0"/>
              <a:t>, Davide Troiani</a:t>
            </a:r>
            <a:r>
              <a:rPr lang="it-IT" sz="1800" i="1" baseline="30000" dirty="0"/>
              <a:t>1</a:t>
            </a:r>
            <a:r>
              <a:rPr lang="it-IT" sz="1800" b="1" dirty="0"/>
              <a:t>, Anna Ceni</a:t>
            </a:r>
            <a:r>
              <a:rPr lang="it-IT" sz="1800" i="1" baseline="30000" dirty="0"/>
              <a:t>1</a:t>
            </a:r>
            <a:r>
              <a:rPr lang="it-IT" sz="1800" b="1" dirty="0"/>
              <a:t>, Axel I. Hutomo</a:t>
            </a:r>
            <a:r>
              <a:rPr lang="it-IT" sz="1800" i="1" baseline="30000" dirty="0"/>
              <a:t>1</a:t>
            </a:r>
            <a:r>
              <a:rPr lang="it-IT" sz="1800" b="1" dirty="0"/>
              <a:t>, Nicola Fontana</a:t>
            </a:r>
            <a:r>
              <a:rPr lang="it-IT" sz="1800" i="1" baseline="30000" dirty="0"/>
              <a:t>3</a:t>
            </a:r>
            <a:r>
              <a:rPr lang="it-IT" sz="1800" b="1" dirty="0"/>
              <a:t>, </a:t>
            </a:r>
          </a:p>
          <a:p>
            <a:pPr algn="l">
              <a:lnSpc>
                <a:spcPct val="100000"/>
              </a:lnSpc>
              <a:spcBef>
                <a:spcPts val="0"/>
              </a:spcBef>
            </a:pPr>
            <a:r>
              <a:rPr lang="it-IT" sz="1800" b="1" dirty="0"/>
              <a:t>Gustavo Marini</a:t>
            </a:r>
            <a:r>
              <a:rPr lang="it-IT" sz="1800" i="1" baseline="30000" dirty="0"/>
              <a:t>3</a:t>
            </a:r>
            <a:r>
              <a:rPr lang="it-IT" sz="1800" b="1" dirty="0"/>
              <a:t>, Stefano Mambretti</a:t>
            </a:r>
            <a:r>
              <a:rPr lang="it-IT" sz="1800" i="1" baseline="30000" dirty="0"/>
              <a:t>1</a:t>
            </a:r>
            <a:r>
              <a:rPr lang="it-IT" sz="1800" b="1" dirty="0"/>
              <a:t>, Stefano Malavasi</a:t>
            </a:r>
            <a:r>
              <a:rPr lang="it-IT" sz="1800" i="1" baseline="30000" dirty="0"/>
              <a:t>1</a:t>
            </a:r>
          </a:p>
          <a:p>
            <a:pPr algn="l">
              <a:lnSpc>
                <a:spcPct val="100000"/>
              </a:lnSpc>
              <a:spcBef>
                <a:spcPts val="0"/>
              </a:spcBef>
            </a:pPr>
            <a:endParaRPr lang="it-IT" sz="1800" i="1" dirty="0"/>
          </a:p>
          <a:p>
            <a:pPr algn="l">
              <a:lnSpc>
                <a:spcPct val="100000"/>
              </a:lnSpc>
              <a:spcBef>
                <a:spcPts val="0"/>
              </a:spcBef>
            </a:pPr>
            <a:r>
              <a:rPr lang="it-IT" sz="1800" i="1" baseline="30000" dirty="0"/>
              <a:t>1 </a:t>
            </a:r>
            <a:r>
              <a:rPr lang="it-IT" sz="1800" i="1" dirty="0"/>
              <a:t>Politecnico di Milano, Milan, Italy</a:t>
            </a:r>
          </a:p>
          <a:p>
            <a:pPr algn="l">
              <a:lnSpc>
                <a:spcPct val="100000"/>
              </a:lnSpc>
              <a:spcBef>
                <a:spcPts val="0"/>
              </a:spcBef>
            </a:pPr>
            <a:r>
              <a:rPr lang="it-IT" sz="1800" i="1" baseline="30000" dirty="0"/>
              <a:t>2 </a:t>
            </a:r>
            <a:r>
              <a:rPr lang="it-IT" sz="1800" i="1" dirty="0"/>
              <a:t>IRSA CNR, Bari, Italy</a:t>
            </a:r>
          </a:p>
          <a:p>
            <a:pPr algn="l">
              <a:lnSpc>
                <a:spcPct val="100000"/>
              </a:lnSpc>
              <a:spcBef>
                <a:spcPts val="0"/>
              </a:spcBef>
            </a:pPr>
            <a:r>
              <a:rPr lang="it-IT" sz="1800" i="1" baseline="30000" dirty="0"/>
              <a:t>3</a:t>
            </a:r>
            <a:r>
              <a:rPr lang="it-IT" sz="1800" i="1" dirty="0"/>
              <a:t> Universita degli Studi del Sannio, Benevento, Italy</a:t>
            </a:r>
            <a:endParaRPr lang="it-IT" sz="1800" i="1" baseline="30000" dirty="0"/>
          </a:p>
          <a:p>
            <a:pPr algn="l">
              <a:lnSpc>
                <a:spcPct val="100000"/>
              </a:lnSpc>
              <a:spcBef>
                <a:spcPts val="0"/>
              </a:spcBef>
            </a:pPr>
            <a:endParaRPr lang="it-IT" sz="1800" i="1" dirty="0"/>
          </a:p>
          <a:p>
            <a:pPr algn="l">
              <a:lnSpc>
                <a:spcPct val="100000"/>
              </a:lnSpc>
              <a:spcBef>
                <a:spcPts val="0"/>
              </a:spcBef>
            </a:pPr>
            <a:endParaRPr lang="it-IT" sz="1800" i="1" dirty="0"/>
          </a:p>
        </p:txBody>
      </p:sp>
      <p:sp>
        <p:nvSpPr>
          <p:cNvPr id="5" name="Titolo 1">
            <a:extLst>
              <a:ext uri="{FF2B5EF4-FFF2-40B4-BE49-F238E27FC236}">
                <a16:creationId xmlns:a16="http://schemas.microsoft.com/office/drawing/2014/main" id="{581B1ECD-225F-E795-113C-A1AB30042BC3}"/>
              </a:ext>
            </a:extLst>
          </p:cNvPr>
          <p:cNvSpPr>
            <a:spLocks noGrp="1"/>
          </p:cNvSpPr>
          <p:nvPr>
            <p:ph type="ctrTitle"/>
          </p:nvPr>
        </p:nvSpPr>
        <p:spPr>
          <a:xfrm>
            <a:off x="272060" y="1866173"/>
            <a:ext cx="7627627" cy="1022435"/>
          </a:xfrm>
        </p:spPr>
        <p:txBody>
          <a:bodyPr>
            <a:noAutofit/>
          </a:bodyPr>
          <a:lstStyle/>
          <a:p>
            <a:pPr algn="l">
              <a:lnSpc>
                <a:spcPct val="100000"/>
              </a:lnSpc>
            </a:pPr>
            <a:r>
              <a:rPr lang="en-US" sz="3200" b="1" dirty="0">
                <a:solidFill>
                  <a:srgbClr val="622081"/>
                </a:solidFill>
                <a:latin typeface="+mn-lt"/>
                <a:cs typeface="Arial" panose="020B0604020202020204" pitchFamily="34" charset="0"/>
              </a:rPr>
              <a:t>Thank you</a:t>
            </a:r>
            <a:endParaRPr lang="it-IT" sz="3200" b="1" dirty="0">
              <a:solidFill>
                <a:srgbClr val="622081"/>
              </a:solidFill>
              <a:latin typeface="+mn-lt"/>
              <a:cs typeface="Arial" panose="020B0604020202020204" pitchFamily="34" charset="0"/>
            </a:endParaRPr>
          </a:p>
        </p:txBody>
      </p:sp>
    </p:spTree>
    <p:extLst>
      <p:ext uri="{BB962C8B-B14F-4D97-AF65-F5344CB8AC3E}">
        <p14:creationId xmlns:p14="http://schemas.microsoft.com/office/powerpoint/2010/main" val="3157382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Sottotitolo 2">
            <a:extLst>
              <a:ext uri="{FF2B5EF4-FFF2-40B4-BE49-F238E27FC236}">
                <a16:creationId xmlns:a16="http://schemas.microsoft.com/office/drawing/2014/main" id="{658B6082-ED9F-BD68-B471-D68D1E9480CE}"/>
              </a:ext>
            </a:extLst>
          </p:cNvPr>
          <p:cNvSpPr>
            <a:spLocks noGrp="1"/>
          </p:cNvSpPr>
          <p:nvPr>
            <p:ph type="subTitle" idx="1"/>
          </p:nvPr>
        </p:nvSpPr>
        <p:spPr>
          <a:xfrm>
            <a:off x="669956" y="878323"/>
            <a:ext cx="10721944" cy="4568319"/>
          </a:xfrm>
        </p:spPr>
        <p:txBody>
          <a:bodyPr>
            <a:normAutofit/>
          </a:bodyPr>
          <a:lstStyle/>
          <a:p>
            <a:pPr marL="357188" indent="-357188" algn="l">
              <a:lnSpc>
                <a:spcPct val="100000"/>
              </a:lnSpc>
              <a:spcBef>
                <a:spcPts val="0"/>
              </a:spcBef>
              <a:tabLst>
                <a:tab pos="357188" algn="l"/>
              </a:tabLst>
            </a:pPr>
            <a:r>
              <a:rPr lang="en-GB" sz="2000" dirty="0"/>
              <a:t>[1] 	Xu, J.; Gu, B.; Tian, G. Review of agricultural IoT technology. Artificial Intelligence in Agriculture. 2022, 6, 10–22. </a:t>
            </a:r>
          </a:p>
          <a:p>
            <a:pPr marL="357188" indent="-357188" algn="just">
              <a:lnSpc>
                <a:spcPct val="95000"/>
              </a:lnSpc>
              <a:tabLst>
                <a:tab pos="357188" algn="l"/>
              </a:tabLst>
            </a:pPr>
            <a:r>
              <a:rPr lang="en-US" sz="2000" dirty="0">
                <a:solidFill>
                  <a:srgbClr val="000000"/>
                </a:solidFill>
                <a:ea typeface="Times New Roman" panose="02020603050405020304" pitchFamily="18" charset="0"/>
                <a:cs typeface="Times New Roman" panose="02020603050405020304" pitchFamily="18" charset="0"/>
              </a:rPr>
              <a:t>[2]</a:t>
            </a:r>
            <a:r>
              <a:rPr lang="en-US" sz="2000" dirty="0">
                <a:solidFill>
                  <a:srgbClr val="000000"/>
                </a:solidFill>
                <a:effectLst/>
                <a:ea typeface="Times New Roman" panose="02020603050405020304" pitchFamily="18" charset="0"/>
                <a:cs typeface="Times New Roman" panose="02020603050405020304" pitchFamily="18" charset="0"/>
              </a:rPr>
              <a:t> </a:t>
            </a:r>
            <a:r>
              <a:rPr lang="en-US" sz="2000" dirty="0" err="1">
                <a:solidFill>
                  <a:srgbClr val="000000"/>
                </a:solidFill>
                <a:effectLst/>
                <a:ea typeface="Times New Roman" panose="02020603050405020304" pitchFamily="18" charset="0"/>
                <a:cs typeface="Times New Roman" panose="02020603050405020304" pitchFamily="18" charset="0"/>
              </a:rPr>
              <a:t>Malavasi</a:t>
            </a:r>
            <a:r>
              <a:rPr lang="en-US" sz="2000" dirty="0">
                <a:solidFill>
                  <a:srgbClr val="000000"/>
                </a:solidFill>
                <a:effectLst/>
                <a:ea typeface="Times New Roman" panose="02020603050405020304" pitchFamily="18" charset="0"/>
                <a:cs typeface="Times New Roman" panose="02020603050405020304" pitchFamily="18" charset="0"/>
              </a:rPr>
              <a:t>, S.; Rossi, M.M.A.; Ferrarese, G. </a:t>
            </a:r>
            <a:r>
              <a:rPr lang="en-US" sz="2000" dirty="0" err="1">
                <a:solidFill>
                  <a:srgbClr val="000000"/>
                </a:solidFill>
                <a:effectLst/>
                <a:ea typeface="Times New Roman" panose="02020603050405020304" pitchFamily="18" charset="0"/>
                <a:cs typeface="Times New Roman" panose="02020603050405020304" pitchFamily="18" charset="0"/>
              </a:rPr>
              <a:t>GreenValve</a:t>
            </a:r>
            <a:r>
              <a:rPr lang="en-US" sz="2000" dirty="0">
                <a:solidFill>
                  <a:srgbClr val="000000"/>
                </a:solidFill>
                <a:effectLst/>
                <a:ea typeface="Times New Roman" panose="02020603050405020304" pitchFamily="18" charset="0"/>
                <a:cs typeface="Times New Roman" panose="02020603050405020304" pitchFamily="18" charset="0"/>
              </a:rPr>
              <a:t>: hydrodynamics and applications of the control valve for energy harvesting. </a:t>
            </a:r>
            <a:r>
              <a:rPr lang="en-US" sz="2000" i="1" dirty="0">
                <a:solidFill>
                  <a:srgbClr val="000000"/>
                </a:solidFill>
                <a:effectLst/>
                <a:ea typeface="Times New Roman" panose="02020603050405020304" pitchFamily="18" charset="0"/>
                <a:cs typeface="Times New Roman" panose="02020603050405020304" pitchFamily="18" charset="0"/>
              </a:rPr>
              <a:t>Urban Water Journal</a:t>
            </a:r>
            <a:r>
              <a:rPr lang="en-US" sz="2000" dirty="0">
                <a:solidFill>
                  <a:srgbClr val="000000"/>
                </a:solidFill>
                <a:effectLst/>
                <a:ea typeface="Times New Roman" panose="02020603050405020304" pitchFamily="18" charset="0"/>
                <a:cs typeface="Times New Roman" panose="02020603050405020304" pitchFamily="18" charset="0"/>
              </a:rPr>
              <a:t>. </a:t>
            </a:r>
            <a:r>
              <a:rPr lang="en-US" sz="2000" b="1" dirty="0">
                <a:solidFill>
                  <a:srgbClr val="000000"/>
                </a:solidFill>
                <a:effectLst/>
                <a:ea typeface="Times New Roman" panose="02020603050405020304" pitchFamily="18" charset="0"/>
                <a:cs typeface="Times New Roman" panose="02020603050405020304" pitchFamily="18" charset="0"/>
              </a:rPr>
              <a:t>2016</a:t>
            </a:r>
            <a:r>
              <a:rPr lang="en-US" sz="2000" dirty="0">
                <a:solidFill>
                  <a:srgbClr val="000000"/>
                </a:solidFill>
                <a:effectLst/>
                <a:ea typeface="Times New Roman" panose="02020603050405020304" pitchFamily="18" charset="0"/>
                <a:cs typeface="Times New Roman" panose="02020603050405020304" pitchFamily="18" charset="0"/>
              </a:rPr>
              <a:t>, </a:t>
            </a:r>
            <a:r>
              <a:rPr lang="en-US" sz="2000" i="1" dirty="0">
                <a:solidFill>
                  <a:srgbClr val="000000"/>
                </a:solidFill>
                <a:effectLst/>
                <a:ea typeface="Times New Roman" panose="02020603050405020304" pitchFamily="18" charset="0"/>
                <a:cs typeface="Times New Roman" panose="02020603050405020304" pitchFamily="18" charset="0"/>
              </a:rPr>
              <a:t>15</a:t>
            </a:r>
            <a:r>
              <a:rPr lang="en-US" sz="2000" dirty="0">
                <a:solidFill>
                  <a:srgbClr val="000000"/>
                </a:solidFill>
                <a:effectLst/>
                <a:ea typeface="Times New Roman" panose="02020603050405020304" pitchFamily="18" charset="0"/>
                <a:cs typeface="Times New Roman" panose="02020603050405020304" pitchFamily="18" charset="0"/>
              </a:rPr>
              <a:t>, 200–9. </a:t>
            </a:r>
            <a:endParaRPr lang="en-GB" sz="2000" dirty="0">
              <a:solidFill>
                <a:srgbClr val="000000"/>
              </a:solidFill>
              <a:effectLst/>
              <a:ea typeface="Times New Roman" panose="02020603050405020304" pitchFamily="18" charset="0"/>
              <a:cs typeface="Times New Roman" panose="02020603050405020304" pitchFamily="18" charset="0"/>
            </a:endParaRPr>
          </a:p>
          <a:p>
            <a:pPr marL="357188" indent="-357188" algn="just">
              <a:lnSpc>
                <a:spcPct val="95000"/>
              </a:lnSpc>
              <a:tabLst>
                <a:tab pos="357188" algn="l"/>
              </a:tabLst>
            </a:pPr>
            <a:r>
              <a:rPr lang="en-US" sz="2000" dirty="0">
                <a:solidFill>
                  <a:srgbClr val="000000"/>
                </a:solidFill>
                <a:ea typeface="Times New Roman" panose="02020603050405020304" pitchFamily="18" charset="0"/>
                <a:cs typeface="Times New Roman" panose="02020603050405020304" pitchFamily="18" charset="0"/>
              </a:rPr>
              <a:t>[3]</a:t>
            </a:r>
            <a:r>
              <a:rPr lang="en-US" sz="2000" dirty="0">
                <a:solidFill>
                  <a:srgbClr val="000000"/>
                </a:solidFill>
                <a:effectLst/>
                <a:ea typeface="Times New Roman" panose="02020603050405020304" pitchFamily="18" charset="0"/>
                <a:cs typeface="Times New Roman" panose="02020603050405020304" pitchFamily="18" charset="0"/>
              </a:rPr>
              <a:t> Ferrarese, G.; Pagano, A.; </a:t>
            </a:r>
            <a:r>
              <a:rPr lang="en-US" sz="2000" dirty="0" err="1">
                <a:solidFill>
                  <a:srgbClr val="000000"/>
                </a:solidFill>
                <a:effectLst/>
                <a:ea typeface="Times New Roman" panose="02020603050405020304" pitchFamily="18" charset="0"/>
                <a:cs typeface="Times New Roman" panose="02020603050405020304" pitchFamily="18" charset="0"/>
              </a:rPr>
              <a:t>Fratino</a:t>
            </a:r>
            <a:r>
              <a:rPr lang="en-US" sz="2000" dirty="0">
                <a:solidFill>
                  <a:srgbClr val="000000"/>
                </a:solidFill>
                <a:effectLst/>
                <a:ea typeface="Times New Roman" panose="02020603050405020304" pitchFamily="18" charset="0"/>
                <a:cs typeface="Times New Roman" panose="02020603050405020304" pitchFamily="18" charset="0"/>
              </a:rPr>
              <a:t>, U.; </a:t>
            </a:r>
            <a:r>
              <a:rPr lang="en-US" sz="2000" dirty="0" err="1">
                <a:solidFill>
                  <a:srgbClr val="000000"/>
                </a:solidFill>
                <a:effectLst/>
                <a:ea typeface="Times New Roman" panose="02020603050405020304" pitchFamily="18" charset="0"/>
                <a:cs typeface="Times New Roman" panose="02020603050405020304" pitchFamily="18" charset="0"/>
              </a:rPr>
              <a:t>Malavasi</a:t>
            </a:r>
            <a:r>
              <a:rPr lang="en-US" sz="2000" dirty="0">
                <a:solidFill>
                  <a:srgbClr val="000000"/>
                </a:solidFill>
                <a:effectLst/>
                <a:ea typeface="Times New Roman" panose="02020603050405020304" pitchFamily="18" charset="0"/>
                <a:cs typeface="Times New Roman" panose="02020603050405020304" pitchFamily="18" charset="0"/>
              </a:rPr>
              <a:t>, S. Improving Operation of Pressurized Irrigation Systems by an Off-grid Control Devices Network. </a:t>
            </a:r>
            <a:r>
              <a:rPr lang="en-US" sz="2000" i="1" dirty="0">
                <a:solidFill>
                  <a:srgbClr val="000000"/>
                </a:solidFill>
                <a:effectLst/>
                <a:ea typeface="Times New Roman" panose="02020603050405020304" pitchFamily="18" charset="0"/>
                <a:cs typeface="Times New Roman" panose="02020603050405020304" pitchFamily="18" charset="0"/>
              </a:rPr>
              <a:t>Water Resources Management</a:t>
            </a:r>
            <a:r>
              <a:rPr lang="en-US" sz="2000" dirty="0">
                <a:solidFill>
                  <a:srgbClr val="000000"/>
                </a:solidFill>
                <a:effectLst/>
                <a:ea typeface="Times New Roman" panose="02020603050405020304" pitchFamily="18" charset="0"/>
                <a:cs typeface="Times New Roman" panose="02020603050405020304" pitchFamily="18" charset="0"/>
              </a:rPr>
              <a:t>. </a:t>
            </a:r>
            <a:r>
              <a:rPr lang="en-US" sz="2000" b="1" dirty="0">
                <a:solidFill>
                  <a:srgbClr val="000000"/>
                </a:solidFill>
                <a:effectLst/>
                <a:ea typeface="Times New Roman" panose="02020603050405020304" pitchFamily="18" charset="0"/>
                <a:cs typeface="Times New Roman" panose="02020603050405020304" pitchFamily="18" charset="0"/>
              </a:rPr>
              <a:t>2021</a:t>
            </a:r>
            <a:r>
              <a:rPr lang="en-US" sz="2000" dirty="0">
                <a:solidFill>
                  <a:srgbClr val="000000"/>
                </a:solidFill>
                <a:effectLst/>
                <a:ea typeface="Times New Roman" panose="02020603050405020304" pitchFamily="18" charset="0"/>
                <a:cs typeface="Times New Roman" panose="02020603050405020304" pitchFamily="18" charset="0"/>
              </a:rPr>
              <a:t>, </a:t>
            </a:r>
            <a:r>
              <a:rPr lang="en-US" sz="2000" i="1" dirty="0">
                <a:solidFill>
                  <a:srgbClr val="000000"/>
                </a:solidFill>
                <a:effectLst/>
                <a:ea typeface="Times New Roman" panose="02020603050405020304" pitchFamily="18" charset="0"/>
                <a:cs typeface="Times New Roman" panose="02020603050405020304" pitchFamily="18" charset="0"/>
              </a:rPr>
              <a:t>35</a:t>
            </a:r>
            <a:r>
              <a:rPr lang="en-US" sz="2000" dirty="0">
                <a:solidFill>
                  <a:srgbClr val="000000"/>
                </a:solidFill>
                <a:effectLst/>
                <a:ea typeface="Times New Roman" panose="02020603050405020304" pitchFamily="18" charset="0"/>
                <a:cs typeface="Times New Roman" panose="02020603050405020304" pitchFamily="18" charset="0"/>
              </a:rPr>
              <a:t>, 2813-14, https://doi.org/10.1007/s11269-021-02869-5</a:t>
            </a:r>
            <a:endParaRPr lang="en-GB" sz="2000" dirty="0">
              <a:solidFill>
                <a:srgbClr val="000000"/>
              </a:solidFill>
              <a:effectLst/>
              <a:ea typeface="Times New Roman" panose="02020603050405020304" pitchFamily="18" charset="0"/>
              <a:cs typeface="Times New Roman" panose="02020603050405020304" pitchFamily="18" charset="0"/>
            </a:endParaRPr>
          </a:p>
          <a:p>
            <a:pPr marL="357188" indent="-357188" algn="l">
              <a:lnSpc>
                <a:spcPct val="100000"/>
              </a:lnSpc>
              <a:spcBef>
                <a:spcPts val="0"/>
              </a:spcBef>
              <a:tabLst>
                <a:tab pos="357188" algn="l"/>
              </a:tabLst>
            </a:pPr>
            <a:endParaRPr lang="it-IT" sz="2000" dirty="0"/>
          </a:p>
          <a:p>
            <a:pPr marL="536575" indent="-536575" algn="l">
              <a:lnSpc>
                <a:spcPct val="100000"/>
              </a:lnSpc>
              <a:spcBef>
                <a:spcPts val="0"/>
              </a:spcBef>
              <a:tabLst>
                <a:tab pos="536575" algn="l"/>
              </a:tabLst>
            </a:pPr>
            <a:endParaRPr lang="it-IT" sz="2000" dirty="0"/>
          </a:p>
          <a:p>
            <a:pPr marL="536575" indent="-536575" algn="l">
              <a:lnSpc>
                <a:spcPct val="100000"/>
              </a:lnSpc>
              <a:spcBef>
                <a:spcPts val="0"/>
              </a:spcBef>
              <a:tabLst>
                <a:tab pos="536575" algn="l"/>
              </a:tabLst>
            </a:pPr>
            <a:endParaRPr lang="it-IT" sz="2000" dirty="0"/>
          </a:p>
          <a:p>
            <a:pPr marL="536575" indent="-536575" algn="l">
              <a:lnSpc>
                <a:spcPct val="100000"/>
              </a:lnSpc>
              <a:spcBef>
                <a:spcPts val="0"/>
              </a:spcBef>
              <a:tabLst>
                <a:tab pos="536575" algn="l"/>
              </a:tabLst>
            </a:pPr>
            <a:endParaRPr lang="it-IT" sz="2000" dirty="0"/>
          </a:p>
        </p:txBody>
      </p:sp>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2600" b="1" dirty="0">
                <a:solidFill>
                  <a:schemeClr val="bg1"/>
                </a:solidFill>
                <a:latin typeface="+mn-lt"/>
                <a:cs typeface="Arial" panose="020B0604020202020204" pitchFamily="34" charset="0"/>
              </a:rPr>
              <a:t>REFERENCES</a:t>
            </a:r>
            <a:endParaRPr lang="it-IT" sz="2600" b="1" dirty="0">
              <a:solidFill>
                <a:schemeClr val="bg1"/>
              </a:solidFill>
              <a:latin typeface="+mn-lt"/>
              <a:cs typeface="Arial" panose="020B0604020202020204" pitchFamily="34" charset="0"/>
            </a:endParaRPr>
          </a:p>
        </p:txBody>
      </p:sp>
    </p:spTree>
    <p:extLst>
      <p:ext uri="{BB962C8B-B14F-4D97-AF65-F5344CB8AC3E}">
        <p14:creationId xmlns:p14="http://schemas.microsoft.com/office/powerpoint/2010/main" val="189798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Aptos" panose="02110004020202020204"/>
                <a:ea typeface="+mj-ea"/>
                <a:cs typeface="Arial" panose="020B0604020202020204" pitchFamily="34" charset="0"/>
              </a:rPr>
              <a:t>SUPPLEMENTARY DOCUMENTS</a:t>
            </a:r>
            <a:endParaRPr kumimoji="0" lang="it-IT" sz="2600" b="1" i="0" u="none" strike="noStrike" kern="1200" cap="none" spc="0" normalizeH="0" baseline="0" noProof="0" dirty="0">
              <a:ln>
                <a:noFill/>
              </a:ln>
              <a:solidFill>
                <a:prstClr val="white"/>
              </a:solidFill>
              <a:effectLst/>
              <a:uLnTx/>
              <a:uFillTx/>
              <a:latin typeface="Aptos" panose="02110004020202020204"/>
              <a:ea typeface="+mj-ea"/>
              <a:cs typeface="Arial" panose="020B0604020202020204" pitchFamily="34" charset="0"/>
            </a:endParaRPr>
          </a:p>
        </p:txBody>
      </p:sp>
      <p:sp>
        <p:nvSpPr>
          <p:cNvPr id="3" name="TextBox 2">
            <a:extLst>
              <a:ext uri="{FF2B5EF4-FFF2-40B4-BE49-F238E27FC236}">
                <a16:creationId xmlns:a16="http://schemas.microsoft.com/office/drawing/2014/main" id="{EB4952D1-862F-4D6B-AD93-B10BE82517E9}"/>
              </a:ext>
            </a:extLst>
          </p:cNvPr>
          <p:cNvSpPr txBox="1"/>
          <p:nvPr/>
        </p:nvSpPr>
        <p:spPr>
          <a:xfrm>
            <a:off x="2421643" y="1780306"/>
            <a:ext cx="7851637" cy="369332"/>
          </a:xfrm>
          <a:prstGeom prst="rect">
            <a:avLst/>
          </a:prstGeom>
          <a:noFill/>
        </p:spPr>
        <p:txBody>
          <a:bodyPr wrap="square" rtlCol="0">
            <a:spAutoFit/>
          </a:bodyPr>
          <a:lstStyle/>
          <a:p>
            <a:pPr algn="ctr"/>
            <a:r>
              <a:rPr lang="en-GB" dirty="0">
                <a:solidFill>
                  <a:srgbClr val="FF0000"/>
                </a:solidFill>
              </a:rPr>
              <a:t>Additional diagrams or figures to help during the </a:t>
            </a:r>
            <a:r>
              <a:rPr lang="en-GB" dirty="0" err="1">
                <a:solidFill>
                  <a:srgbClr val="FF0000"/>
                </a:solidFill>
              </a:rPr>
              <a:t>QnA</a:t>
            </a:r>
            <a:r>
              <a:rPr lang="en-GB" dirty="0">
                <a:solidFill>
                  <a:srgbClr val="FF0000"/>
                </a:solidFill>
              </a:rPr>
              <a:t> session</a:t>
            </a:r>
          </a:p>
        </p:txBody>
      </p:sp>
    </p:spTree>
    <p:extLst>
      <p:ext uri="{BB962C8B-B14F-4D97-AF65-F5344CB8AC3E}">
        <p14:creationId xmlns:p14="http://schemas.microsoft.com/office/powerpoint/2010/main" val="4019874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F6EED-221E-8055-C328-18C0D2C23F5D}"/>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lang="en-US" sz="2600" b="1" dirty="0">
                <a:solidFill>
                  <a:prstClr val="white"/>
                </a:solidFill>
                <a:latin typeface="Aptos" panose="02110004020202020204"/>
                <a:cs typeface="Arial" panose="020B0604020202020204" pitchFamily="34" charset="0"/>
              </a:rPr>
              <a:t>TABLE OF CONTENT</a:t>
            </a:r>
            <a:endParaRPr kumimoji="0" lang="it-IT" sz="2600" b="1" i="0" u="none" strike="noStrike" kern="1200" cap="none" spc="0" normalizeH="0" baseline="0" noProof="0" dirty="0">
              <a:ln>
                <a:noFill/>
              </a:ln>
              <a:solidFill>
                <a:prstClr val="white"/>
              </a:solidFill>
              <a:effectLst/>
              <a:uLnTx/>
              <a:uFillTx/>
              <a:latin typeface="Aptos" panose="02110004020202020204"/>
              <a:ea typeface="+mj-ea"/>
              <a:cs typeface="Arial" panose="020B0604020202020204" pitchFamily="34" charset="0"/>
            </a:endParaRPr>
          </a:p>
        </p:txBody>
      </p:sp>
      <p:grpSp>
        <p:nvGrpSpPr>
          <p:cNvPr id="6" name="Group 5">
            <a:extLst>
              <a:ext uri="{FF2B5EF4-FFF2-40B4-BE49-F238E27FC236}">
                <a16:creationId xmlns:a16="http://schemas.microsoft.com/office/drawing/2014/main" id="{859A2BEB-B27E-4EBB-B1D6-7CF0E9073E4A}"/>
              </a:ext>
            </a:extLst>
          </p:cNvPr>
          <p:cNvGrpSpPr/>
          <p:nvPr/>
        </p:nvGrpSpPr>
        <p:grpSpPr>
          <a:xfrm>
            <a:off x="4463930" y="1758405"/>
            <a:ext cx="1483567" cy="1483567"/>
            <a:chOff x="4222885" y="2052734"/>
            <a:chExt cx="1483567" cy="1483567"/>
          </a:xfrm>
          <a:solidFill>
            <a:srgbClr val="0C84C1"/>
          </a:solidFill>
        </p:grpSpPr>
        <p:sp>
          <p:nvSpPr>
            <p:cNvPr id="7" name="Isosceles Triangle 6">
              <a:extLst>
                <a:ext uri="{FF2B5EF4-FFF2-40B4-BE49-F238E27FC236}">
                  <a16:creationId xmlns:a16="http://schemas.microsoft.com/office/drawing/2014/main" id="{FB13CE41-6CF8-4FEA-937D-B043CB53161B}"/>
                </a:ext>
              </a:extLst>
            </p:cNvPr>
            <p:cNvSpPr/>
            <p:nvPr/>
          </p:nvSpPr>
          <p:spPr>
            <a:xfrm rot="16200000">
              <a:off x="4959071" y="2788920"/>
              <a:ext cx="747530" cy="747232"/>
            </a:xfrm>
            <a:prstGeom prst="triangle">
              <a:avLst>
                <a:gd name="adj"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8" name="Oval 7">
              <a:extLst>
                <a:ext uri="{FF2B5EF4-FFF2-40B4-BE49-F238E27FC236}">
                  <a16:creationId xmlns:a16="http://schemas.microsoft.com/office/drawing/2014/main" id="{DF0D636C-866C-4641-BE52-D8553A59B088}"/>
                </a:ext>
              </a:extLst>
            </p:cNvPr>
            <p:cNvSpPr/>
            <p:nvPr/>
          </p:nvSpPr>
          <p:spPr>
            <a:xfrm>
              <a:off x="4222885" y="2052734"/>
              <a:ext cx="1483567" cy="148356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I</a:t>
              </a:r>
            </a:p>
          </p:txBody>
        </p:sp>
      </p:grpSp>
      <p:grpSp>
        <p:nvGrpSpPr>
          <p:cNvPr id="9" name="Group 8">
            <a:extLst>
              <a:ext uri="{FF2B5EF4-FFF2-40B4-BE49-F238E27FC236}">
                <a16:creationId xmlns:a16="http://schemas.microsoft.com/office/drawing/2014/main" id="{A068D9DA-FA97-459E-83BA-3464A3EB8F26}"/>
              </a:ext>
            </a:extLst>
          </p:cNvPr>
          <p:cNvGrpSpPr/>
          <p:nvPr/>
        </p:nvGrpSpPr>
        <p:grpSpPr>
          <a:xfrm flipH="1">
            <a:off x="6101440" y="1761988"/>
            <a:ext cx="1483567" cy="1483567"/>
            <a:chOff x="4222885" y="2052734"/>
            <a:chExt cx="1483567" cy="1483567"/>
          </a:xfrm>
          <a:solidFill>
            <a:srgbClr val="622081"/>
          </a:solidFill>
        </p:grpSpPr>
        <p:sp>
          <p:nvSpPr>
            <p:cNvPr id="10" name="Isosceles Triangle 9">
              <a:extLst>
                <a:ext uri="{FF2B5EF4-FFF2-40B4-BE49-F238E27FC236}">
                  <a16:creationId xmlns:a16="http://schemas.microsoft.com/office/drawing/2014/main" id="{C2116129-3ACB-4AE9-93C9-33BA89130809}"/>
                </a:ext>
              </a:extLst>
            </p:cNvPr>
            <p:cNvSpPr/>
            <p:nvPr/>
          </p:nvSpPr>
          <p:spPr>
            <a:xfrm rot="16200000">
              <a:off x="4959071" y="2788920"/>
              <a:ext cx="747530" cy="747232"/>
            </a:xfrm>
            <a:prstGeom prst="triangle">
              <a:avLst>
                <a:gd name="adj"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11" name="Oval 10">
              <a:extLst>
                <a:ext uri="{FF2B5EF4-FFF2-40B4-BE49-F238E27FC236}">
                  <a16:creationId xmlns:a16="http://schemas.microsoft.com/office/drawing/2014/main" id="{E235C8BC-3BFE-4EC1-A03E-2EDC41E24598}"/>
                </a:ext>
              </a:extLst>
            </p:cNvPr>
            <p:cNvSpPr/>
            <p:nvPr/>
          </p:nvSpPr>
          <p:spPr>
            <a:xfrm>
              <a:off x="4222885" y="2052734"/>
              <a:ext cx="1483567" cy="148356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II</a:t>
              </a:r>
            </a:p>
          </p:txBody>
        </p:sp>
      </p:grpSp>
      <p:grpSp>
        <p:nvGrpSpPr>
          <p:cNvPr id="12" name="Group 11">
            <a:extLst>
              <a:ext uri="{FF2B5EF4-FFF2-40B4-BE49-F238E27FC236}">
                <a16:creationId xmlns:a16="http://schemas.microsoft.com/office/drawing/2014/main" id="{E678AC77-8EDD-4477-96A6-E4488C032EDC}"/>
              </a:ext>
            </a:extLst>
          </p:cNvPr>
          <p:cNvGrpSpPr/>
          <p:nvPr/>
        </p:nvGrpSpPr>
        <p:grpSpPr>
          <a:xfrm flipV="1">
            <a:off x="4463930" y="3400591"/>
            <a:ext cx="1483567" cy="1483567"/>
            <a:chOff x="4222885" y="2052734"/>
            <a:chExt cx="1483567" cy="1483567"/>
          </a:xfrm>
          <a:solidFill>
            <a:schemeClr val="accent5">
              <a:lumMod val="75000"/>
            </a:schemeClr>
          </a:solidFill>
        </p:grpSpPr>
        <p:sp>
          <p:nvSpPr>
            <p:cNvPr id="13" name="Isosceles Triangle 12">
              <a:extLst>
                <a:ext uri="{FF2B5EF4-FFF2-40B4-BE49-F238E27FC236}">
                  <a16:creationId xmlns:a16="http://schemas.microsoft.com/office/drawing/2014/main" id="{06F9BD72-0CB5-4570-81A8-2F85522DD8DD}"/>
                </a:ext>
              </a:extLst>
            </p:cNvPr>
            <p:cNvSpPr/>
            <p:nvPr/>
          </p:nvSpPr>
          <p:spPr>
            <a:xfrm rot="16200000">
              <a:off x="4959071" y="2788920"/>
              <a:ext cx="747530" cy="747232"/>
            </a:xfrm>
            <a:prstGeom prst="triangle">
              <a:avLst>
                <a:gd name="adj"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14" name="Oval 13">
              <a:extLst>
                <a:ext uri="{FF2B5EF4-FFF2-40B4-BE49-F238E27FC236}">
                  <a16:creationId xmlns:a16="http://schemas.microsoft.com/office/drawing/2014/main" id="{35342861-9037-46F1-9D48-314E56697902}"/>
                </a:ext>
              </a:extLst>
            </p:cNvPr>
            <p:cNvSpPr/>
            <p:nvPr/>
          </p:nvSpPr>
          <p:spPr>
            <a:xfrm rot="10800000">
              <a:off x="4222885" y="2052734"/>
              <a:ext cx="1483567" cy="148356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III</a:t>
              </a:r>
            </a:p>
          </p:txBody>
        </p:sp>
      </p:grpSp>
      <p:grpSp>
        <p:nvGrpSpPr>
          <p:cNvPr id="15" name="Group 14">
            <a:extLst>
              <a:ext uri="{FF2B5EF4-FFF2-40B4-BE49-F238E27FC236}">
                <a16:creationId xmlns:a16="http://schemas.microsoft.com/office/drawing/2014/main" id="{E5F1BED1-0BC2-4EEF-B186-A3D54223A21B}"/>
              </a:ext>
            </a:extLst>
          </p:cNvPr>
          <p:cNvGrpSpPr/>
          <p:nvPr/>
        </p:nvGrpSpPr>
        <p:grpSpPr>
          <a:xfrm flipH="1" flipV="1">
            <a:off x="6101440" y="3404176"/>
            <a:ext cx="1483567" cy="1483567"/>
            <a:chOff x="4222885" y="2052734"/>
            <a:chExt cx="1483567" cy="1483567"/>
          </a:xfrm>
          <a:solidFill>
            <a:schemeClr val="accent4">
              <a:lumMod val="50000"/>
            </a:schemeClr>
          </a:solidFill>
        </p:grpSpPr>
        <p:sp>
          <p:nvSpPr>
            <p:cNvPr id="16" name="Isosceles Triangle 15">
              <a:extLst>
                <a:ext uri="{FF2B5EF4-FFF2-40B4-BE49-F238E27FC236}">
                  <a16:creationId xmlns:a16="http://schemas.microsoft.com/office/drawing/2014/main" id="{2E644426-1951-4A11-A133-8529130995B0}"/>
                </a:ext>
              </a:extLst>
            </p:cNvPr>
            <p:cNvSpPr/>
            <p:nvPr/>
          </p:nvSpPr>
          <p:spPr>
            <a:xfrm rot="16200000">
              <a:off x="4959071" y="2788920"/>
              <a:ext cx="747530" cy="747232"/>
            </a:xfrm>
            <a:prstGeom prst="triangle">
              <a:avLst>
                <a:gd name="adj" fmla="val 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17" name="Oval 16">
              <a:extLst>
                <a:ext uri="{FF2B5EF4-FFF2-40B4-BE49-F238E27FC236}">
                  <a16:creationId xmlns:a16="http://schemas.microsoft.com/office/drawing/2014/main" id="{4DCA296E-2438-486D-AD22-A80F2E3CA4CD}"/>
                </a:ext>
              </a:extLst>
            </p:cNvPr>
            <p:cNvSpPr/>
            <p:nvPr/>
          </p:nvSpPr>
          <p:spPr>
            <a:xfrm rot="10800000">
              <a:off x="4222885" y="2052734"/>
              <a:ext cx="1483567" cy="1483567"/>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IV</a:t>
              </a:r>
            </a:p>
          </p:txBody>
        </p:sp>
      </p:grpSp>
      <p:grpSp>
        <p:nvGrpSpPr>
          <p:cNvPr id="18" name="Group 17">
            <a:extLst>
              <a:ext uri="{FF2B5EF4-FFF2-40B4-BE49-F238E27FC236}">
                <a16:creationId xmlns:a16="http://schemas.microsoft.com/office/drawing/2014/main" id="{411AF278-F171-40A3-9401-2ECB16750ADC}"/>
              </a:ext>
            </a:extLst>
          </p:cNvPr>
          <p:cNvGrpSpPr/>
          <p:nvPr/>
        </p:nvGrpSpPr>
        <p:grpSpPr>
          <a:xfrm>
            <a:off x="5239627" y="2540384"/>
            <a:ext cx="1569683" cy="1564294"/>
            <a:chOff x="5315825" y="2657433"/>
            <a:chExt cx="1569683" cy="1564294"/>
          </a:xfrm>
          <a:solidFill>
            <a:schemeClr val="tx1">
              <a:alpha val="10000"/>
            </a:schemeClr>
          </a:solidFill>
        </p:grpSpPr>
        <p:sp>
          <p:nvSpPr>
            <p:cNvPr id="20" name="Arc 19">
              <a:extLst>
                <a:ext uri="{FF2B5EF4-FFF2-40B4-BE49-F238E27FC236}">
                  <a16:creationId xmlns:a16="http://schemas.microsoft.com/office/drawing/2014/main" id="{6CE53974-7EE9-4A48-AA2B-02FEBA51D28C}"/>
                </a:ext>
              </a:extLst>
            </p:cNvPr>
            <p:cNvSpPr/>
            <p:nvPr/>
          </p:nvSpPr>
          <p:spPr>
            <a:xfrm>
              <a:off x="5315825" y="2657433"/>
              <a:ext cx="1408176" cy="1408176"/>
            </a:xfrm>
            <a:prstGeom prst="arc">
              <a:avLst>
                <a:gd name="adj1" fmla="val 10809273"/>
                <a:gd name="adj2" fmla="val 1622337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Arc 20">
              <a:extLst>
                <a:ext uri="{FF2B5EF4-FFF2-40B4-BE49-F238E27FC236}">
                  <a16:creationId xmlns:a16="http://schemas.microsoft.com/office/drawing/2014/main" id="{528F539E-106F-49AA-A8B8-66D550B170B0}"/>
                </a:ext>
              </a:extLst>
            </p:cNvPr>
            <p:cNvSpPr/>
            <p:nvPr/>
          </p:nvSpPr>
          <p:spPr>
            <a:xfrm flipH="1">
              <a:off x="5477332" y="2657433"/>
              <a:ext cx="1408176" cy="1408176"/>
            </a:xfrm>
            <a:prstGeom prst="arc">
              <a:avLst>
                <a:gd name="adj1" fmla="val 10809273"/>
                <a:gd name="adj2" fmla="val 1622337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Arc 21">
              <a:extLst>
                <a:ext uri="{FF2B5EF4-FFF2-40B4-BE49-F238E27FC236}">
                  <a16:creationId xmlns:a16="http://schemas.microsoft.com/office/drawing/2014/main" id="{12164158-C461-45BD-8D24-CE9B9095A429}"/>
                </a:ext>
              </a:extLst>
            </p:cNvPr>
            <p:cNvSpPr/>
            <p:nvPr/>
          </p:nvSpPr>
          <p:spPr>
            <a:xfrm flipV="1">
              <a:off x="5315825" y="2813551"/>
              <a:ext cx="1408176" cy="1408176"/>
            </a:xfrm>
            <a:prstGeom prst="arc">
              <a:avLst>
                <a:gd name="adj1" fmla="val 10809273"/>
                <a:gd name="adj2" fmla="val 1622337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Arc 22">
              <a:extLst>
                <a:ext uri="{FF2B5EF4-FFF2-40B4-BE49-F238E27FC236}">
                  <a16:creationId xmlns:a16="http://schemas.microsoft.com/office/drawing/2014/main" id="{EA85100A-2052-4919-A028-0DA29E3AEA7B}"/>
                </a:ext>
              </a:extLst>
            </p:cNvPr>
            <p:cNvSpPr/>
            <p:nvPr/>
          </p:nvSpPr>
          <p:spPr>
            <a:xfrm flipH="1" flipV="1">
              <a:off x="5477332" y="2813551"/>
              <a:ext cx="1408176" cy="1408176"/>
            </a:xfrm>
            <a:prstGeom prst="arc">
              <a:avLst>
                <a:gd name="adj1" fmla="val 10809273"/>
                <a:gd name="adj2" fmla="val 16223371"/>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5" name="TextBox 24">
            <a:extLst>
              <a:ext uri="{FF2B5EF4-FFF2-40B4-BE49-F238E27FC236}">
                <a16:creationId xmlns:a16="http://schemas.microsoft.com/office/drawing/2014/main" id="{6AF7278F-B217-4272-B50B-A67A7DD0835E}"/>
              </a:ext>
            </a:extLst>
          </p:cNvPr>
          <p:cNvSpPr txBox="1"/>
          <p:nvPr/>
        </p:nvSpPr>
        <p:spPr>
          <a:xfrm>
            <a:off x="7793794" y="1652463"/>
            <a:ext cx="1768433" cy="892552"/>
          </a:xfrm>
          <a:prstGeom prst="rect">
            <a:avLst/>
          </a:prstGeom>
          <a:noFill/>
        </p:spPr>
        <p:txBody>
          <a:bodyPr wrap="none" rtlCol="0">
            <a:spAutoFit/>
          </a:bodyPr>
          <a:lstStyle/>
          <a:p>
            <a:r>
              <a:rPr lang="en-US" sz="2600" b="1" dirty="0"/>
              <a:t>Case Study </a:t>
            </a:r>
          </a:p>
          <a:p>
            <a:r>
              <a:rPr lang="en-US" sz="2600" b="1" dirty="0"/>
              <a:t>&amp; Methods</a:t>
            </a:r>
          </a:p>
        </p:txBody>
      </p:sp>
      <p:sp>
        <p:nvSpPr>
          <p:cNvPr id="28" name="TextBox 27">
            <a:extLst>
              <a:ext uri="{FF2B5EF4-FFF2-40B4-BE49-F238E27FC236}">
                <a16:creationId xmlns:a16="http://schemas.microsoft.com/office/drawing/2014/main" id="{2FF0D307-DB18-45CF-A028-742B1C1BA27F}"/>
              </a:ext>
            </a:extLst>
          </p:cNvPr>
          <p:cNvSpPr txBox="1"/>
          <p:nvPr/>
        </p:nvSpPr>
        <p:spPr>
          <a:xfrm>
            <a:off x="2341542" y="1652463"/>
            <a:ext cx="1913601" cy="492443"/>
          </a:xfrm>
          <a:prstGeom prst="rect">
            <a:avLst/>
          </a:prstGeom>
          <a:noFill/>
        </p:spPr>
        <p:txBody>
          <a:bodyPr wrap="none" rtlCol="0">
            <a:spAutoFit/>
          </a:bodyPr>
          <a:lstStyle/>
          <a:p>
            <a:pPr algn="r"/>
            <a:r>
              <a:rPr lang="en-US" sz="2600" b="1" dirty="0"/>
              <a:t>Introduction</a:t>
            </a:r>
          </a:p>
        </p:txBody>
      </p:sp>
      <p:sp>
        <p:nvSpPr>
          <p:cNvPr id="39" name="TextBox 38">
            <a:extLst>
              <a:ext uri="{FF2B5EF4-FFF2-40B4-BE49-F238E27FC236}">
                <a16:creationId xmlns:a16="http://schemas.microsoft.com/office/drawing/2014/main" id="{1B486C9F-9DA8-4FF9-A2F5-8B1E5259434A}"/>
              </a:ext>
            </a:extLst>
          </p:cNvPr>
          <p:cNvSpPr txBox="1"/>
          <p:nvPr/>
        </p:nvSpPr>
        <p:spPr>
          <a:xfrm>
            <a:off x="2308776" y="3829750"/>
            <a:ext cx="1946366" cy="892552"/>
          </a:xfrm>
          <a:prstGeom prst="rect">
            <a:avLst/>
          </a:prstGeom>
          <a:noFill/>
        </p:spPr>
        <p:txBody>
          <a:bodyPr wrap="none" rtlCol="0">
            <a:spAutoFit/>
          </a:bodyPr>
          <a:lstStyle/>
          <a:p>
            <a:pPr algn="r"/>
            <a:r>
              <a:rPr lang="en-US" sz="2600" b="1" dirty="0"/>
              <a:t>Results</a:t>
            </a:r>
          </a:p>
          <a:p>
            <a:pPr algn="r"/>
            <a:r>
              <a:rPr lang="en-US" sz="2600" b="1" dirty="0"/>
              <a:t>&amp; Discussion</a:t>
            </a:r>
          </a:p>
        </p:txBody>
      </p:sp>
      <p:sp>
        <p:nvSpPr>
          <p:cNvPr id="42" name="TextBox 41">
            <a:extLst>
              <a:ext uri="{FF2B5EF4-FFF2-40B4-BE49-F238E27FC236}">
                <a16:creationId xmlns:a16="http://schemas.microsoft.com/office/drawing/2014/main" id="{57C532F0-267D-4010-96FF-6CF4D3FB5B34}"/>
              </a:ext>
            </a:extLst>
          </p:cNvPr>
          <p:cNvSpPr txBox="1"/>
          <p:nvPr/>
        </p:nvSpPr>
        <p:spPr>
          <a:xfrm>
            <a:off x="7946194" y="3861878"/>
            <a:ext cx="2951514" cy="892552"/>
          </a:xfrm>
          <a:prstGeom prst="rect">
            <a:avLst/>
          </a:prstGeom>
          <a:noFill/>
        </p:spPr>
        <p:txBody>
          <a:bodyPr wrap="none" rtlCol="0">
            <a:spAutoFit/>
          </a:bodyPr>
          <a:lstStyle/>
          <a:p>
            <a:r>
              <a:rPr lang="en-US" sz="2600" b="1" dirty="0"/>
              <a:t>Conclusions </a:t>
            </a:r>
          </a:p>
          <a:p>
            <a:r>
              <a:rPr lang="en-US" sz="2600" b="1" dirty="0"/>
              <a:t>&amp; Recommendation</a:t>
            </a:r>
          </a:p>
        </p:txBody>
      </p:sp>
    </p:spTree>
    <p:extLst>
      <p:ext uri="{BB962C8B-B14F-4D97-AF65-F5344CB8AC3E}">
        <p14:creationId xmlns:p14="http://schemas.microsoft.com/office/powerpoint/2010/main" val="442960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2600" b="1" dirty="0">
                <a:solidFill>
                  <a:schemeClr val="bg1"/>
                </a:solidFill>
                <a:latin typeface="+mn-lt"/>
                <a:cs typeface="Arial" panose="020B0604020202020204" pitchFamily="34" charset="0"/>
              </a:rPr>
              <a:t>I. INTRODUCTIONS</a:t>
            </a:r>
            <a:endParaRPr lang="it-IT" sz="2600" b="1" dirty="0">
              <a:solidFill>
                <a:schemeClr val="bg1"/>
              </a:solidFill>
              <a:latin typeface="+mn-lt"/>
              <a:cs typeface="Arial" panose="020B0604020202020204" pitchFamily="34" charset="0"/>
            </a:endParaRPr>
          </a:p>
        </p:txBody>
      </p:sp>
      <p:sp>
        <p:nvSpPr>
          <p:cNvPr id="7" name="TextBox 6">
            <a:extLst>
              <a:ext uri="{FF2B5EF4-FFF2-40B4-BE49-F238E27FC236}">
                <a16:creationId xmlns:a16="http://schemas.microsoft.com/office/drawing/2014/main" id="{AF7E60EA-4F83-4963-BBAA-E4737EE23383}"/>
              </a:ext>
            </a:extLst>
          </p:cNvPr>
          <p:cNvSpPr txBox="1"/>
          <p:nvPr/>
        </p:nvSpPr>
        <p:spPr>
          <a:xfrm>
            <a:off x="2144296" y="1038849"/>
            <a:ext cx="2551211" cy="923330"/>
          </a:xfrm>
          <a:prstGeom prst="rect">
            <a:avLst/>
          </a:prstGeom>
          <a:noFill/>
        </p:spPr>
        <p:txBody>
          <a:bodyPr wrap="none" rtlCol="0">
            <a:spAutoFit/>
          </a:bodyPr>
          <a:lstStyle/>
          <a:p>
            <a:r>
              <a:rPr lang="en-GB" b="1" dirty="0">
                <a:cs typeface="Arial" panose="020B0604020202020204" pitchFamily="34" charset="0"/>
              </a:rPr>
              <a:t>IoT </a:t>
            </a:r>
            <a:r>
              <a:rPr lang="en-GB" dirty="0">
                <a:cs typeface="Arial" panose="020B0604020202020204" pitchFamily="34" charset="0"/>
              </a:rPr>
              <a:t>can be used for </a:t>
            </a:r>
          </a:p>
          <a:p>
            <a:r>
              <a:rPr lang="en-GB" dirty="0">
                <a:cs typeface="Arial" panose="020B0604020202020204" pitchFamily="34" charset="0"/>
              </a:rPr>
              <a:t>equitable distribution </a:t>
            </a:r>
          </a:p>
          <a:p>
            <a:r>
              <a:rPr lang="en-GB" dirty="0">
                <a:cs typeface="Arial" panose="020B0604020202020204" pitchFamily="34" charset="0"/>
              </a:rPr>
              <a:t>and efficient water usage</a:t>
            </a:r>
          </a:p>
        </p:txBody>
      </p:sp>
      <p:pic>
        <p:nvPicPr>
          <p:cNvPr id="5" name="Picture 4">
            <a:extLst>
              <a:ext uri="{FF2B5EF4-FFF2-40B4-BE49-F238E27FC236}">
                <a16:creationId xmlns:a16="http://schemas.microsoft.com/office/drawing/2014/main" id="{9A71D69D-7D97-4B8F-A0EE-CBF681B7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099" y="1210774"/>
            <a:ext cx="579479" cy="579479"/>
          </a:xfrm>
          <a:prstGeom prst="rect">
            <a:avLst/>
          </a:prstGeom>
        </p:spPr>
      </p:pic>
      <p:cxnSp>
        <p:nvCxnSpPr>
          <p:cNvPr id="12" name="Straight Arrow Connector 11">
            <a:extLst>
              <a:ext uri="{FF2B5EF4-FFF2-40B4-BE49-F238E27FC236}">
                <a16:creationId xmlns:a16="http://schemas.microsoft.com/office/drawing/2014/main" id="{E459BD75-167C-49DD-8835-B9FB54AE45A4}"/>
              </a:ext>
            </a:extLst>
          </p:cNvPr>
          <p:cNvCxnSpPr>
            <a:cxnSpLocks/>
          </p:cNvCxnSpPr>
          <p:nvPr/>
        </p:nvCxnSpPr>
        <p:spPr>
          <a:xfrm>
            <a:off x="5527163" y="1493603"/>
            <a:ext cx="450000" cy="1"/>
          </a:xfrm>
          <a:prstGeom prst="straightConnector1">
            <a:avLst/>
          </a:prstGeom>
          <a:ln w="57150">
            <a:solidFill>
              <a:srgbClr val="2A2A2A"/>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B42976D-3265-4C44-ACFF-1464049AE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209" y="1203803"/>
            <a:ext cx="579600" cy="579600"/>
          </a:xfrm>
          <a:prstGeom prst="rect">
            <a:avLst/>
          </a:prstGeom>
        </p:spPr>
      </p:pic>
      <p:sp>
        <p:nvSpPr>
          <p:cNvPr id="17" name="TextBox 16">
            <a:extLst>
              <a:ext uri="{FF2B5EF4-FFF2-40B4-BE49-F238E27FC236}">
                <a16:creationId xmlns:a16="http://schemas.microsoft.com/office/drawing/2014/main" id="{04A02FE5-E62F-402F-9978-87BADB404176}"/>
              </a:ext>
            </a:extLst>
          </p:cNvPr>
          <p:cNvSpPr txBox="1"/>
          <p:nvPr/>
        </p:nvSpPr>
        <p:spPr>
          <a:xfrm>
            <a:off x="7664314" y="1038849"/>
            <a:ext cx="3057953" cy="923330"/>
          </a:xfrm>
          <a:prstGeom prst="rect">
            <a:avLst/>
          </a:prstGeom>
          <a:noFill/>
        </p:spPr>
        <p:txBody>
          <a:bodyPr wrap="none" rtlCol="0">
            <a:spAutoFit/>
          </a:bodyPr>
          <a:lstStyle/>
          <a:p>
            <a:r>
              <a:rPr lang="en-GB" dirty="0"/>
              <a:t>The current phenomenon </a:t>
            </a:r>
          </a:p>
          <a:p>
            <a:r>
              <a:rPr lang="en-GB" dirty="0"/>
              <a:t>of IoT in irrigation areas: </a:t>
            </a:r>
          </a:p>
          <a:p>
            <a:r>
              <a:rPr lang="en-GB" b="1" dirty="0"/>
              <a:t>High Interest, Low Adoption </a:t>
            </a:r>
            <a:r>
              <a:rPr lang="en-GB" baseline="30000" dirty="0"/>
              <a:t>[</a:t>
            </a:r>
            <a:r>
              <a:rPr lang="en-GB" baseline="30000" dirty="0">
                <a:cs typeface="Arial" panose="020B0604020202020204" pitchFamily="34" charset="0"/>
              </a:rPr>
              <a:t>1]</a:t>
            </a:r>
          </a:p>
        </p:txBody>
      </p:sp>
      <p:cxnSp>
        <p:nvCxnSpPr>
          <p:cNvPr id="20" name="Straight Arrow Connector 19">
            <a:extLst>
              <a:ext uri="{FF2B5EF4-FFF2-40B4-BE49-F238E27FC236}">
                <a16:creationId xmlns:a16="http://schemas.microsoft.com/office/drawing/2014/main" id="{B3DEB35D-C2E7-45E5-8CE1-9D4BD2AF509F}"/>
              </a:ext>
            </a:extLst>
          </p:cNvPr>
          <p:cNvCxnSpPr>
            <a:cxnSpLocks/>
          </p:cNvCxnSpPr>
          <p:nvPr/>
        </p:nvCxnSpPr>
        <p:spPr>
          <a:xfrm>
            <a:off x="8354796" y="2086671"/>
            <a:ext cx="0" cy="450000"/>
          </a:xfrm>
          <a:prstGeom prst="straightConnector1">
            <a:avLst/>
          </a:prstGeom>
          <a:ln w="57150">
            <a:solidFill>
              <a:srgbClr val="2A2A2A"/>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1C05AF-3B84-41AF-AAE4-6341DE048FA1}"/>
              </a:ext>
            </a:extLst>
          </p:cNvPr>
          <p:cNvSpPr txBox="1"/>
          <p:nvPr/>
        </p:nvSpPr>
        <p:spPr>
          <a:xfrm>
            <a:off x="2144296" y="2681080"/>
            <a:ext cx="3165675" cy="923330"/>
          </a:xfrm>
          <a:prstGeom prst="rect">
            <a:avLst/>
          </a:prstGeom>
          <a:noFill/>
        </p:spPr>
        <p:txBody>
          <a:bodyPr wrap="none" rtlCol="0">
            <a:spAutoFit/>
          </a:bodyPr>
          <a:lstStyle/>
          <a:p>
            <a:r>
              <a:rPr lang="en-GB" dirty="0"/>
              <a:t>Green Valve </a:t>
            </a:r>
            <a:r>
              <a:rPr lang="en-GB" b="1" dirty="0"/>
              <a:t>(GVS) and </a:t>
            </a:r>
          </a:p>
          <a:p>
            <a:r>
              <a:rPr lang="en-GB" dirty="0"/>
              <a:t>Off-grid Automatic System </a:t>
            </a:r>
          </a:p>
          <a:p>
            <a:r>
              <a:rPr lang="en-GB" b="1" dirty="0"/>
              <a:t>(OAS) have been developed </a:t>
            </a:r>
            <a:r>
              <a:rPr lang="en-GB" baseline="30000" dirty="0"/>
              <a:t>[2,3]</a:t>
            </a:r>
          </a:p>
        </p:txBody>
      </p:sp>
      <p:pic>
        <p:nvPicPr>
          <p:cNvPr id="28" name="Picture 27">
            <a:extLst>
              <a:ext uri="{FF2B5EF4-FFF2-40B4-BE49-F238E27FC236}">
                <a16:creationId xmlns:a16="http://schemas.microsoft.com/office/drawing/2014/main" id="{B1981DD6-409A-4049-97E2-F5D67D1A0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209" y="2852945"/>
            <a:ext cx="579600" cy="579600"/>
          </a:xfrm>
          <a:prstGeom prst="rect">
            <a:avLst/>
          </a:prstGeom>
        </p:spPr>
      </p:pic>
      <p:cxnSp>
        <p:nvCxnSpPr>
          <p:cNvPr id="29" name="Straight Arrow Connector 28">
            <a:extLst>
              <a:ext uri="{FF2B5EF4-FFF2-40B4-BE49-F238E27FC236}">
                <a16:creationId xmlns:a16="http://schemas.microsoft.com/office/drawing/2014/main" id="{23020331-9C33-4A59-9483-85C320F8D531}"/>
              </a:ext>
            </a:extLst>
          </p:cNvPr>
          <p:cNvCxnSpPr>
            <a:cxnSpLocks/>
          </p:cNvCxnSpPr>
          <p:nvPr/>
        </p:nvCxnSpPr>
        <p:spPr>
          <a:xfrm flipH="1">
            <a:off x="5527163" y="3142745"/>
            <a:ext cx="450000" cy="0"/>
          </a:xfrm>
          <a:prstGeom prst="straightConnector1">
            <a:avLst/>
          </a:prstGeom>
          <a:ln w="57150">
            <a:solidFill>
              <a:srgbClr val="2A2A2A"/>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3E332D8-7440-47A2-A327-C2A64E115384}"/>
              </a:ext>
            </a:extLst>
          </p:cNvPr>
          <p:cNvSpPr txBox="1"/>
          <p:nvPr/>
        </p:nvSpPr>
        <p:spPr>
          <a:xfrm>
            <a:off x="7664314" y="2681080"/>
            <a:ext cx="2676502" cy="923330"/>
          </a:xfrm>
          <a:prstGeom prst="rect">
            <a:avLst/>
          </a:prstGeom>
          <a:noFill/>
        </p:spPr>
        <p:txBody>
          <a:bodyPr wrap="none" rtlCol="0">
            <a:spAutoFit/>
          </a:bodyPr>
          <a:lstStyle/>
          <a:p>
            <a:r>
              <a:rPr lang="en-GB" dirty="0"/>
              <a:t>The application and </a:t>
            </a:r>
            <a:r>
              <a:rPr lang="en-GB" b="1" dirty="0"/>
              <a:t>utility </a:t>
            </a:r>
          </a:p>
          <a:p>
            <a:r>
              <a:rPr lang="en-GB" b="1" dirty="0"/>
              <a:t>of IoT</a:t>
            </a:r>
            <a:r>
              <a:rPr lang="en-GB" dirty="0"/>
              <a:t> in the management </a:t>
            </a:r>
          </a:p>
          <a:p>
            <a:r>
              <a:rPr lang="en-GB" dirty="0"/>
              <a:t>levels </a:t>
            </a:r>
            <a:r>
              <a:rPr lang="en-GB" b="1" dirty="0"/>
              <a:t>remain limited </a:t>
            </a:r>
            <a:r>
              <a:rPr lang="en-GB" baseline="30000" dirty="0"/>
              <a:t>[1]</a:t>
            </a:r>
            <a:endParaRPr lang="en-GB" baseline="30000" dirty="0">
              <a:cs typeface="Arial" panose="020B0604020202020204" pitchFamily="34" charset="0"/>
            </a:endParaRPr>
          </a:p>
        </p:txBody>
      </p:sp>
      <p:cxnSp>
        <p:nvCxnSpPr>
          <p:cNvPr id="33" name="Straight Arrow Connector 32">
            <a:extLst>
              <a:ext uri="{FF2B5EF4-FFF2-40B4-BE49-F238E27FC236}">
                <a16:creationId xmlns:a16="http://schemas.microsoft.com/office/drawing/2014/main" id="{BAD63FDD-932E-45A3-B3FF-48150BA97FCA}"/>
              </a:ext>
            </a:extLst>
          </p:cNvPr>
          <p:cNvCxnSpPr>
            <a:cxnSpLocks/>
          </p:cNvCxnSpPr>
          <p:nvPr/>
        </p:nvCxnSpPr>
        <p:spPr>
          <a:xfrm>
            <a:off x="3292559" y="3739880"/>
            <a:ext cx="0" cy="450000"/>
          </a:xfrm>
          <a:prstGeom prst="straightConnector1">
            <a:avLst/>
          </a:prstGeom>
          <a:ln w="57150">
            <a:solidFill>
              <a:srgbClr val="2A2A2A"/>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0C1C8434-7E23-4B87-AA64-22C91C7B6B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6810" y="4495176"/>
            <a:ext cx="579600" cy="579600"/>
          </a:xfrm>
          <a:prstGeom prst="rect">
            <a:avLst/>
          </a:prstGeom>
        </p:spPr>
      </p:pic>
      <p:sp>
        <p:nvSpPr>
          <p:cNvPr id="36" name="TextBox 35">
            <a:extLst>
              <a:ext uri="{FF2B5EF4-FFF2-40B4-BE49-F238E27FC236}">
                <a16:creationId xmlns:a16="http://schemas.microsoft.com/office/drawing/2014/main" id="{5AC88129-A956-4CBF-8D84-584EC123AA5E}"/>
              </a:ext>
            </a:extLst>
          </p:cNvPr>
          <p:cNvSpPr txBox="1"/>
          <p:nvPr/>
        </p:nvSpPr>
        <p:spPr>
          <a:xfrm>
            <a:off x="2144295" y="4323311"/>
            <a:ext cx="3156668" cy="1200329"/>
          </a:xfrm>
          <a:prstGeom prst="rect">
            <a:avLst/>
          </a:prstGeom>
          <a:noFill/>
        </p:spPr>
        <p:txBody>
          <a:bodyPr wrap="square" rtlCol="0">
            <a:spAutoFit/>
          </a:bodyPr>
          <a:lstStyle/>
          <a:p>
            <a:r>
              <a:rPr lang="en-GB" dirty="0"/>
              <a:t>These devices can </a:t>
            </a:r>
            <a:r>
              <a:rPr lang="en-GB" b="1" dirty="0"/>
              <a:t>recover energy and add functionalities </a:t>
            </a:r>
            <a:r>
              <a:rPr lang="en-GB" dirty="0"/>
              <a:t>to the control node</a:t>
            </a:r>
          </a:p>
          <a:p>
            <a:endParaRPr lang="en-GB" b="1" dirty="0"/>
          </a:p>
        </p:txBody>
      </p:sp>
      <p:cxnSp>
        <p:nvCxnSpPr>
          <p:cNvPr id="37" name="Straight Arrow Connector 36">
            <a:extLst>
              <a:ext uri="{FF2B5EF4-FFF2-40B4-BE49-F238E27FC236}">
                <a16:creationId xmlns:a16="http://schemas.microsoft.com/office/drawing/2014/main" id="{1CD28CC3-57A2-4A29-8422-C94D1A72BDFC}"/>
              </a:ext>
            </a:extLst>
          </p:cNvPr>
          <p:cNvCxnSpPr>
            <a:cxnSpLocks/>
          </p:cNvCxnSpPr>
          <p:nvPr/>
        </p:nvCxnSpPr>
        <p:spPr>
          <a:xfrm>
            <a:off x="5527163" y="4848318"/>
            <a:ext cx="450000" cy="1"/>
          </a:xfrm>
          <a:prstGeom prst="straightConnector1">
            <a:avLst/>
          </a:prstGeom>
          <a:ln w="57150">
            <a:solidFill>
              <a:srgbClr val="2A2A2A"/>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45A45168-D50E-48CD-B4B5-AFAFBD99F8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8209" y="4502087"/>
            <a:ext cx="579600" cy="579600"/>
          </a:xfrm>
          <a:prstGeom prst="rect">
            <a:avLst/>
          </a:prstGeom>
        </p:spPr>
      </p:pic>
      <p:sp>
        <p:nvSpPr>
          <p:cNvPr id="40" name="TextBox 39">
            <a:extLst>
              <a:ext uri="{FF2B5EF4-FFF2-40B4-BE49-F238E27FC236}">
                <a16:creationId xmlns:a16="http://schemas.microsoft.com/office/drawing/2014/main" id="{F2725D68-64EC-4F5F-97E9-A1BD42A6F691}"/>
              </a:ext>
            </a:extLst>
          </p:cNvPr>
          <p:cNvSpPr txBox="1"/>
          <p:nvPr/>
        </p:nvSpPr>
        <p:spPr>
          <a:xfrm>
            <a:off x="7664314" y="4336019"/>
            <a:ext cx="3147336" cy="923330"/>
          </a:xfrm>
          <a:prstGeom prst="rect">
            <a:avLst/>
          </a:prstGeom>
          <a:noFill/>
        </p:spPr>
        <p:txBody>
          <a:bodyPr wrap="none" rtlCol="0">
            <a:spAutoFit/>
          </a:bodyPr>
          <a:lstStyle/>
          <a:p>
            <a:r>
              <a:rPr lang="en-GB" b="1" dirty="0"/>
              <a:t>Testing real application impact </a:t>
            </a:r>
          </a:p>
          <a:p>
            <a:r>
              <a:rPr lang="en-GB" dirty="0"/>
              <a:t>on pressure management and</a:t>
            </a:r>
          </a:p>
          <a:p>
            <a:r>
              <a:rPr lang="en-GB" dirty="0">
                <a:cs typeface="Arial" panose="020B0604020202020204" pitchFamily="34" charset="0"/>
              </a:rPr>
              <a:t>energy recovery</a:t>
            </a:r>
          </a:p>
        </p:txBody>
      </p:sp>
      <p:pic>
        <p:nvPicPr>
          <p:cNvPr id="42" name="Picture 41">
            <a:extLst>
              <a:ext uri="{FF2B5EF4-FFF2-40B4-BE49-F238E27FC236}">
                <a16:creationId xmlns:a16="http://schemas.microsoft.com/office/drawing/2014/main" id="{FC5F6456-7C04-405E-83BE-1DA53DE8FC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16810" y="2852945"/>
            <a:ext cx="579600" cy="579600"/>
          </a:xfrm>
          <a:prstGeom prst="rect">
            <a:avLst/>
          </a:prstGeom>
        </p:spPr>
      </p:pic>
    </p:spTree>
    <p:extLst>
      <p:ext uri="{BB962C8B-B14F-4D97-AF65-F5344CB8AC3E}">
        <p14:creationId xmlns:p14="http://schemas.microsoft.com/office/powerpoint/2010/main" val="2466403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Aptos" panose="02110004020202020204"/>
                <a:ea typeface="+mj-ea"/>
                <a:cs typeface="Arial" panose="020B0604020202020204" pitchFamily="34" charset="0"/>
              </a:rPr>
              <a:t>I. INTRODUCTIONS</a:t>
            </a:r>
            <a:endParaRPr kumimoji="0" lang="it-IT" sz="2600" b="1" i="0" u="none" strike="noStrike" kern="1200" cap="none" spc="0" normalizeH="0" baseline="0" noProof="0" dirty="0">
              <a:ln>
                <a:noFill/>
              </a:ln>
              <a:solidFill>
                <a:prstClr val="white"/>
              </a:solidFill>
              <a:effectLst/>
              <a:uLnTx/>
              <a:uFillTx/>
              <a:latin typeface="Aptos" panose="02110004020202020204"/>
              <a:ea typeface="+mj-ea"/>
              <a:cs typeface="Arial" panose="020B0604020202020204" pitchFamily="34" charset="0"/>
            </a:endParaRPr>
          </a:p>
        </p:txBody>
      </p:sp>
      <p:sp>
        <p:nvSpPr>
          <p:cNvPr id="21" name="TextBox 20">
            <a:extLst>
              <a:ext uri="{FF2B5EF4-FFF2-40B4-BE49-F238E27FC236}">
                <a16:creationId xmlns:a16="http://schemas.microsoft.com/office/drawing/2014/main" id="{B767F736-6002-4C82-88EA-D5B42E2BF304}"/>
              </a:ext>
            </a:extLst>
          </p:cNvPr>
          <p:cNvSpPr txBox="1"/>
          <p:nvPr/>
        </p:nvSpPr>
        <p:spPr>
          <a:xfrm>
            <a:off x="2170181" y="3244334"/>
            <a:ext cx="7851637" cy="369332"/>
          </a:xfrm>
          <a:prstGeom prst="rect">
            <a:avLst/>
          </a:prstGeom>
          <a:noFill/>
        </p:spPr>
        <p:txBody>
          <a:bodyPr wrap="square" rtlCol="0">
            <a:spAutoFit/>
          </a:bodyPr>
          <a:lstStyle/>
          <a:p>
            <a:r>
              <a:rPr lang="en-GB" dirty="0">
                <a:solidFill>
                  <a:srgbClr val="FF0000"/>
                </a:solidFill>
              </a:rPr>
              <a:t>I think showing a simple description of GVS and OAS in here would be good</a:t>
            </a:r>
          </a:p>
        </p:txBody>
      </p:sp>
    </p:spTree>
    <p:extLst>
      <p:ext uri="{BB962C8B-B14F-4D97-AF65-F5344CB8AC3E}">
        <p14:creationId xmlns:p14="http://schemas.microsoft.com/office/powerpoint/2010/main" val="1901480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2600" b="1" dirty="0">
                <a:solidFill>
                  <a:schemeClr val="bg1"/>
                </a:solidFill>
                <a:latin typeface="+mn-lt"/>
                <a:cs typeface="Arial" panose="020B0604020202020204" pitchFamily="34" charset="0"/>
              </a:rPr>
              <a:t>II. CASE STUDY &amp; METHODS</a:t>
            </a:r>
            <a:endParaRPr lang="it-IT" sz="2600" b="1" dirty="0">
              <a:solidFill>
                <a:schemeClr val="bg1"/>
              </a:solidFill>
              <a:latin typeface="+mn-lt"/>
              <a:cs typeface="Arial" panose="020B0604020202020204" pitchFamily="34" charset="0"/>
            </a:endParaRPr>
          </a:p>
        </p:txBody>
      </p:sp>
      <p:pic>
        <p:nvPicPr>
          <p:cNvPr id="5" name="Picture 4">
            <a:extLst>
              <a:ext uri="{FF2B5EF4-FFF2-40B4-BE49-F238E27FC236}">
                <a16:creationId xmlns:a16="http://schemas.microsoft.com/office/drawing/2014/main" id="{D16E7968-DA51-48CC-BF49-30031CA46C8D}"/>
              </a:ext>
            </a:extLst>
          </p:cNvPr>
          <p:cNvPicPr>
            <a:picLocks noChangeAspect="1"/>
          </p:cNvPicPr>
          <p:nvPr/>
        </p:nvPicPr>
        <p:blipFill rotWithShape="1">
          <a:blip r:embed="rId3">
            <a:extLst>
              <a:ext uri="{28A0092B-C50C-407E-A947-70E740481C1C}">
                <a14:useLocalDpi xmlns:a14="http://schemas.microsoft.com/office/drawing/2010/main" val="0"/>
              </a:ext>
            </a:extLst>
          </a:blip>
          <a:srcRect l="19434" r="24575"/>
          <a:stretch/>
        </p:blipFill>
        <p:spPr>
          <a:xfrm rot="21230406">
            <a:off x="431722" y="1047298"/>
            <a:ext cx="5108011" cy="4616112"/>
          </a:xfrm>
          <a:prstGeom prst="rect">
            <a:avLst/>
          </a:prstGeom>
        </p:spPr>
      </p:pic>
      <p:sp>
        <p:nvSpPr>
          <p:cNvPr id="13" name="TextBox 12">
            <a:extLst>
              <a:ext uri="{FF2B5EF4-FFF2-40B4-BE49-F238E27FC236}">
                <a16:creationId xmlns:a16="http://schemas.microsoft.com/office/drawing/2014/main" id="{FDBACD10-709E-4DA0-B02F-6F8541898425}"/>
              </a:ext>
            </a:extLst>
          </p:cNvPr>
          <p:cNvSpPr txBox="1"/>
          <p:nvPr/>
        </p:nvSpPr>
        <p:spPr>
          <a:xfrm>
            <a:off x="6600130" y="1298527"/>
            <a:ext cx="5284011" cy="1015663"/>
          </a:xfrm>
          <a:prstGeom prst="rect">
            <a:avLst/>
          </a:prstGeom>
          <a:noFill/>
        </p:spPr>
        <p:txBody>
          <a:bodyPr wrap="none" rtlCol="0">
            <a:spAutoFit/>
          </a:bodyPr>
          <a:lstStyle/>
          <a:p>
            <a:r>
              <a:rPr lang="en-GB" sz="2000" b="1" dirty="0">
                <a:cs typeface="Arial" panose="020B0604020202020204" pitchFamily="34" charset="0"/>
              </a:rPr>
              <a:t>An irrigation network in Europe, called UFITA</a:t>
            </a:r>
            <a:r>
              <a:rPr lang="en-GB" sz="2000" dirty="0">
                <a:cs typeface="Arial" panose="020B0604020202020204" pitchFamily="34" charset="0"/>
              </a:rPr>
              <a:t>, </a:t>
            </a:r>
          </a:p>
          <a:p>
            <a:r>
              <a:rPr lang="en-GB" sz="2000" dirty="0">
                <a:cs typeface="Arial" panose="020B0604020202020204" pitchFamily="34" charset="0"/>
              </a:rPr>
              <a:t>was used as a case study. Data for this study was </a:t>
            </a:r>
          </a:p>
          <a:p>
            <a:r>
              <a:rPr lang="en-GB" sz="2000" dirty="0">
                <a:cs typeface="Arial" panose="020B0604020202020204" pitchFamily="34" charset="0"/>
              </a:rPr>
              <a:t>collected from the Central and Eastern areas.</a:t>
            </a:r>
          </a:p>
        </p:txBody>
      </p:sp>
      <p:cxnSp>
        <p:nvCxnSpPr>
          <p:cNvPr id="8" name="Straight Connector 7">
            <a:extLst>
              <a:ext uri="{FF2B5EF4-FFF2-40B4-BE49-F238E27FC236}">
                <a16:creationId xmlns:a16="http://schemas.microsoft.com/office/drawing/2014/main" id="{4B89F137-726B-4BA3-B92B-895E6EE85EC2}"/>
              </a:ext>
            </a:extLst>
          </p:cNvPr>
          <p:cNvCxnSpPr>
            <a:cxnSpLocks/>
          </p:cNvCxnSpPr>
          <p:nvPr/>
        </p:nvCxnSpPr>
        <p:spPr>
          <a:xfrm>
            <a:off x="6243816" y="954157"/>
            <a:ext cx="0" cy="4631633"/>
          </a:xfrm>
          <a:prstGeom prst="line">
            <a:avLst/>
          </a:prstGeom>
          <a:ln w="38100">
            <a:prstDash val="dashDot"/>
          </a:ln>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69DCC8F-78E3-4299-BE1D-D38E4F9B41F8}"/>
              </a:ext>
            </a:extLst>
          </p:cNvPr>
          <p:cNvGrpSpPr/>
          <p:nvPr/>
        </p:nvGrpSpPr>
        <p:grpSpPr>
          <a:xfrm>
            <a:off x="4028840" y="1599680"/>
            <a:ext cx="1836144" cy="1250326"/>
            <a:chOff x="4476103" y="1555824"/>
            <a:chExt cx="1836144" cy="1250326"/>
          </a:xfrm>
        </p:grpSpPr>
        <p:sp>
          <p:nvSpPr>
            <p:cNvPr id="6" name="Rectangle 5">
              <a:extLst>
                <a:ext uri="{FF2B5EF4-FFF2-40B4-BE49-F238E27FC236}">
                  <a16:creationId xmlns:a16="http://schemas.microsoft.com/office/drawing/2014/main" id="{2B218748-2269-497E-B33D-6BA858A0A8D7}"/>
                </a:ext>
              </a:extLst>
            </p:cNvPr>
            <p:cNvSpPr/>
            <p:nvPr/>
          </p:nvSpPr>
          <p:spPr>
            <a:xfrm>
              <a:off x="4603491" y="1997766"/>
              <a:ext cx="360000" cy="360000"/>
            </a:xfrm>
            <a:prstGeom prst="rect">
              <a:avLst/>
            </a:prstGeom>
            <a:solidFill>
              <a:srgbClr val="85C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F648F21-A503-4CBA-A422-99B126664256}"/>
                </a:ext>
              </a:extLst>
            </p:cNvPr>
            <p:cNvSpPr/>
            <p:nvPr/>
          </p:nvSpPr>
          <p:spPr>
            <a:xfrm>
              <a:off x="4611084" y="2426806"/>
              <a:ext cx="360000" cy="360000"/>
            </a:xfrm>
            <a:prstGeom prst="rect">
              <a:avLst/>
            </a:prstGeom>
            <a:solidFill>
              <a:srgbClr val="737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6E5D3305-C97F-43CD-A2DA-DE8865B06B78}"/>
                </a:ext>
              </a:extLst>
            </p:cNvPr>
            <p:cNvSpPr txBox="1"/>
            <p:nvPr/>
          </p:nvSpPr>
          <p:spPr>
            <a:xfrm>
              <a:off x="4941487" y="1999958"/>
              <a:ext cx="1370760" cy="369332"/>
            </a:xfrm>
            <a:prstGeom prst="rect">
              <a:avLst/>
            </a:prstGeom>
            <a:noFill/>
          </p:spPr>
          <p:txBody>
            <a:bodyPr wrap="none" rtlCol="0">
              <a:spAutoFit/>
            </a:bodyPr>
            <a:lstStyle/>
            <a:p>
              <a:r>
                <a:rPr lang="en-GB" b="1" dirty="0">
                  <a:cs typeface="Arial" panose="020B0604020202020204" pitchFamily="34" charset="0"/>
                </a:rPr>
                <a:t>Central Area</a:t>
              </a:r>
              <a:endParaRPr lang="en-GB" dirty="0">
                <a:cs typeface="Arial" panose="020B0604020202020204" pitchFamily="34" charset="0"/>
              </a:endParaRPr>
            </a:p>
          </p:txBody>
        </p:sp>
        <p:sp>
          <p:nvSpPr>
            <p:cNvPr id="12" name="TextBox 11">
              <a:extLst>
                <a:ext uri="{FF2B5EF4-FFF2-40B4-BE49-F238E27FC236}">
                  <a16:creationId xmlns:a16="http://schemas.microsoft.com/office/drawing/2014/main" id="{F6123B33-020F-41E9-85A7-B2DF4B58BA01}"/>
                </a:ext>
              </a:extLst>
            </p:cNvPr>
            <p:cNvSpPr txBox="1"/>
            <p:nvPr/>
          </p:nvSpPr>
          <p:spPr>
            <a:xfrm>
              <a:off x="4963491" y="2436818"/>
              <a:ext cx="1077411" cy="369332"/>
            </a:xfrm>
            <a:prstGeom prst="rect">
              <a:avLst/>
            </a:prstGeom>
            <a:noFill/>
          </p:spPr>
          <p:txBody>
            <a:bodyPr wrap="none" rtlCol="0">
              <a:spAutoFit/>
            </a:bodyPr>
            <a:lstStyle/>
            <a:p>
              <a:r>
                <a:rPr lang="en-GB" b="1" dirty="0">
                  <a:cs typeface="Arial" panose="020B0604020202020204" pitchFamily="34" charset="0"/>
                </a:rPr>
                <a:t>East Area</a:t>
              </a:r>
              <a:endParaRPr lang="en-GB" dirty="0">
                <a:cs typeface="Arial" panose="020B0604020202020204" pitchFamily="34" charset="0"/>
              </a:endParaRPr>
            </a:p>
          </p:txBody>
        </p:sp>
        <p:sp>
          <p:nvSpPr>
            <p:cNvPr id="16" name="TextBox 15">
              <a:extLst>
                <a:ext uri="{FF2B5EF4-FFF2-40B4-BE49-F238E27FC236}">
                  <a16:creationId xmlns:a16="http://schemas.microsoft.com/office/drawing/2014/main" id="{C1855379-B637-4A03-ABFD-5953618AAE43}"/>
                </a:ext>
              </a:extLst>
            </p:cNvPr>
            <p:cNvSpPr txBox="1"/>
            <p:nvPr/>
          </p:nvSpPr>
          <p:spPr>
            <a:xfrm>
              <a:off x="4476103" y="1555824"/>
              <a:ext cx="930768" cy="369332"/>
            </a:xfrm>
            <a:prstGeom prst="rect">
              <a:avLst/>
            </a:prstGeom>
            <a:noFill/>
          </p:spPr>
          <p:txBody>
            <a:bodyPr wrap="none" rtlCol="0">
              <a:spAutoFit/>
            </a:bodyPr>
            <a:lstStyle/>
            <a:p>
              <a:r>
                <a:rPr lang="en-GB" b="1" dirty="0">
                  <a:cs typeface="Arial" panose="020B0604020202020204" pitchFamily="34" charset="0"/>
                </a:rPr>
                <a:t>Legend:</a:t>
              </a:r>
              <a:endParaRPr lang="en-GB" dirty="0">
                <a:cs typeface="Arial" panose="020B0604020202020204" pitchFamily="34" charset="0"/>
              </a:endParaRPr>
            </a:p>
          </p:txBody>
        </p:sp>
      </p:grpSp>
      <p:sp>
        <p:nvSpPr>
          <p:cNvPr id="17" name="TextBox 16">
            <a:extLst>
              <a:ext uri="{FF2B5EF4-FFF2-40B4-BE49-F238E27FC236}">
                <a16:creationId xmlns:a16="http://schemas.microsoft.com/office/drawing/2014/main" id="{3778C5AD-63C1-468F-AC3B-A477A2332883}"/>
              </a:ext>
            </a:extLst>
          </p:cNvPr>
          <p:cNvSpPr txBox="1"/>
          <p:nvPr/>
        </p:nvSpPr>
        <p:spPr>
          <a:xfrm>
            <a:off x="4026748" y="1315813"/>
            <a:ext cx="1894878" cy="369332"/>
          </a:xfrm>
          <a:prstGeom prst="rect">
            <a:avLst/>
          </a:prstGeom>
          <a:noFill/>
        </p:spPr>
        <p:txBody>
          <a:bodyPr wrap="none" rtlCol="0">
            <a:spAutoFit/>
          </a:bodyPr>
          <a:lstStyle/>
          <a:p>
            <a:r>
              <a:rPr lang="en-GB" b="1" dirty="0">
                <a:cs typeface="Arial" panose="020B0604020202020204" pitchFamily="34" charset="0"/>
              </a:rPr>
              <a:t>UFITA NETWORKS</a:t>
            </a:r>
            <a:endParaRPr lang="en-GB" dirty="0">
              <a:cs typeface="Arial" panose="020B0604020202020204" pitchFamily="34" charset="0"/>
            </a:endParaRPr>
          </a:p>
        </p:txBody>
      </p:sp>
      <p:graphicFrame>
        <p:nvGraphicFramePr>
          <p:cNvPr id="18" name="Table 18">
            <a:extLst>
              <a:ext uri="{FF2B5EF4-FFF2-40B4-BE49-F238E27FC236}">
                <a16:creationId xmlns:a16="http://schemas.microsoft.com/office/drawing/2014/main" id="{A72E9D6D-E507-47E2-B059-19BFE66688D7}"/>
              </a:ext>
            </a:extLst>
          </p:cNvPr>
          <p:cNvGraphicFramePr>
            <a:graphicFrameLocks noGrp="1"/>
          </p:cNvGraphicFramePr>
          <p:nvPr>
            <p:extLst>
              <p:ext uri="{D42A27DB-BD31-4B8C-83A1-F6EECF244321}">
                <p14:modId xmlns:p14="http://schemas.microsoft.com/office/powerpoint/2010/main" val="2757151889"/>
              </p:ext>
            </p:extLst>
          </p:nvPr>
        </p:nvGraphicFramePr>
        <p:xfrm>
          <a:off x="6714982" y="2650662"/>
          <a:ext cx="4965315" cy="2966720"/>
        </p:xfrm>
        <a:graphic>
          <a:graphicData uri="http://schemas.openxmlformats.org/drawingml/2006/table">
            <a:tbl>
              <a:tblPr firstRow="1" bandRow="1">
                <a:tableStyleId>{D27102A9-8310-4765-A935-A1911B00CA55}</a:tableStyleId>
              </a:tblPr>
              <a:tblGrid>
                <a:gridCol w="2260053">
                  <a:extLst>
                    <a:ext uri="{9D8B030D-6E8A-4147-A177-3AD203B41FA5}">
                      <a16:colId xmlns:a16="http://schemas.microsoft.com/office/drawing/2014/main" val="2601774863"/>
                    </a:ext>
                  </a:extLst>
                </a:gridCol>
                <a:gridCol w="1216876">
                  <a:extLst>
                    <a:ext uri="{9D8B030D-6E8A-4147-A177-3AD203B41FA5}">
                      <a16:colId xmlns:a16="http://schemas.microsoft.com/office/drawing/2014/main" val="1280302813"/>
                    </a:ext>
                  </a:extLst>
                </a:gridCol>
                <a:gridCol w="1488386">
                  <a:extLst>
                    <a:ext uri="{9D8B030D-6E8A-4147-A177-3AD203B41FA5}">
                      <a16:colId xmlns:a16="http://schemas.microsoft.com/office/drawing/2014/main" val="3656009380"/>
                    </a:ext>
                  </a:extLst>
                </a:gridCol>
              </a:tblGrid>
              <a:tr h="370840">
                <a:tc>
                  <a:txBody>
                    <a:bodyPr/>
                    <a:lstStyle/>
                    <a:p>
                      <a:endParaRPr lang="en-GB" dirty="0"/>
                    </a:p>
                  </a:txBody>
                  <a:tcPr/>
                </a:tc>
                <a:tc>
                  <a:txBody>
                    <a:bodyPr/>
                    <a:lstStyle/>
                    <a:p>
                      <a:pPr algn="ctr"/>
                      <a:r>
                        <a:rPr lang="en-GB" dirty="0"/>
                        <a:t>East Area</a:t>
                      </a:r>
                    </a:p>
                  </a:txBody>
                  <a:tcPr/>
                </a:tc>
                <a:tc>
                  <a:txBody>
                    <a:bodyPr/>
                    <a:lstStyle/>
                    <a:p>
                      <a:pPr algn="ctr"/>
                      <a:r>
                        <a:rPr lang="en-GB" dirty="0"/>
                        <a:t>Central Area</a:t>
                      </a:r>
                    </a:p>
                  </a:txBody>
                  <a:tcPr/>
                </a:tc>
                <a:extLst>
                  <a:ext uri="{0D108BD9-81ED-4DB2-BD59-A6C34878D82A}">
                    <a16:rowId xmlns:a16="http://schemas.microsoft.com/office/drawing/2014/main" val="3233600866"/>
                  </a:ext>
                </a:extLst>
              </a:tr>
              <a:tr h="370840">
                <a:tc>
                  <a:txBody>
                    <a:bodyPr/>
                    <a:lstStyle/>
                    <a:p>
                      <a:pPr algn="l"/>
                      <a:r>
                        <a:rPr lang="en-GB" dirty="0"/>
                        <a:t>No. of nodes</a:t>
                      </a:r>
                    </a:p>
                  </a:txBody>
                  <a:tcPr/>
                </a:tc>
                <a:tc>
                  <a:txBody>
                    <a:bodyPr/>
                    <a:lstStyle/>
                    <a:p>
                      <a:pPr algn="ctr"/>
                      <a:r>
                        <a:rPr lang="en-GB" dirty="0"/>
                        <a:t>206</a:t>
                      </a:r>
                    </a:p>
                  </a:txBody>
                  <a:tcPr/>
                </a:tc>
                <a:tc>
                  <a:txBody>
                    <a:bodyPr/>
                    <a:lstStyle/>
                    <a:p>
                      <a:pPr algn="ctr"/>
                      <a:r>
                        <a:rPr lang="en-GB" dirty="0"/>
                        <a:t>368</a:t>
                      </a:r>
                    </a:p>
                  </a:txBody>
                  <a:tcPr/>
                </a:tc>
                <a:extLst>
                  <a:ext uri="{0D108BD9-81ED-4DB2-BD59-A6C34878D82A}">
                    <a16:rowId xmlns:a16="http://schemas.microsoft.com/office/drawing/2014/main" val="2052726729"/>
                  </a:ext>
                </a:extLst>
              </a:tr>
              <a:tr h="370840">
                <a:tc>
                  <a:txBody>
                    <a:bodyPr/>
                    <a:lstStyle/>
                    <a:p>
                      <a:pPr algn="l"/>
                      <a:r>
                        <a:rPr lang="en-GB" dirty="0"/>
                        <a:t>No. of hydrants</a:t>
                      </a:r>
                    </a:p>
                  </a:txBody>
                  <a:tcPr/>
                </a:tc>
                <a:tc>
                  <a:txBody>
                    <a:bodyPr/>
                    <a:lstStyle/>
                    <a:p>
                      <a:pPr algn="ctr"/>
                      <a:r>
                        <a:rPr lang="en-GB" dirty="0"/>
                        <a:t>111</a:t>
                      </a:r>
                    </a:p>
                  </a:txBody>
                  <a:tcPr/>
                </a:tc>
                <a:tc>
                  <a:txBody>
                    <a:bodyPr/>
                    <a:lstStyle/>
                    <a:p>
                      <a:pPr algn="ctr"/>
                      <a:r>
                        <a:rPr lang="en-GB" dirty="0"/>
                        <a:t>92</a:t>
                      </a:r>
                    </a:p>
                  </a:txBody>
                  <a:tcPr/>
                </a:tc>
                <a:extLst>
                  <a:ext uri="{0D108BD9-81ED-4DB2-BD59-A6C34878D82A}">
                    <a16:rowId xmlns:a16="http://schemas.microsoft.com/office/drawing/2014/main" val="874756919"/>
                  </a:ext>
                </a:extLst>
              </a:tr>
              <a:tr h="370840">
                <a:tc>
                  <a:txBody>
                    <a:bodyPr/>
                    <a:lstStyle/>
                    <a:p>
                      <a:r>
                        <a:rPr lang="en-GB" dirty="0"/>
                        <a:t>Pipe length (km)</a:t>
                      </a:r>
                    </a:p>
                  </a:txBody>
                  <a:tcPr/>
                </a:tc>
                <a:tc>
                  <a:txBody>
                    <a:bodyPr/>
                    <a:lstStyle/>
                    <a:p>
                      <a:pPr algn="ctr"/>
                      <a:r>
                        <a:rPr lang="en-GB" dirty="0"/>
                        <a:t>?</a:t>
                      </a:r>
                    </a:p>
                  </a:txBody>
                  <a:tcPr/>
                </a:tc>
                <a:tc>
                  <a:txBody>
                    <a:bodyPr/>
                    <a:lstStyle/>
                    <a:p>
                      <a:pPr algn="ctr"/>
                      <a:r>
                        <a:rPr lang="en-GB" dirty="0"/>
                        <a:t>?</a:t>
                      </a:r>
                    </a:p>
                  </a:txBody>
                  <a:tcPr/>
                </a:tc>
                <a:extLst>
                  <a:ext uri="{0D108BD9-81ED-4DB2-BD59-A6C34878D82A}">
                    <a16:rowId xmlns:a16="http://schemas.microsoft.com/office/drawing/2014/main" val="2297080407"/>
                  </a:ext>
                </a:extLst>
              </a:tr>
              <a:tr h="370840">
                <a:tc>
                  <a:txBody>
                    <a:bodyPr/>
                    <a:lstStyle/>
                    <a:p>
                      <a:r>
                        <a:rPr lang="en-GB" dirty="0"/>
                        <a:t>Type of collected data</a:t>
                      </a:r>
                    </a:p>
                  </a:txBody>
                  <a:tcPr/>
                </a:tc>
                <a:tc gridSpan="2">
                  <a:txBody>
                    <a:bodyPr/>
                    <a:lstStyle/>
                    <a:p>
                      <a:pPr algn="l"/>
                      <a:r>
                        <a:rPr lang="en-GB" dirty="0"/>
                        <a:t>Historical hydrant usage</a:t>
                      </a:r>
                    </a:p>
                  </a:txBody>
                  <a:tcPr/>
                </a:tc>
                <a:tc hMerge="1">
                  <a:txBody>
                    <a:bodyPr/>
                    <a:lstStyle/>
                    <a:p>
                      <a:endParaRPr lang="en-GB"/>
                    </a:p>
                  </a:txBody>
                  <a:tcPr/>
                </a:tc>
                <a:extLst>
                  <a:ext uri="{0D108BD9-81ED-4DB2-BD59-A6C34878D82A}">
                    <a16:rowId xmlns:a16="http://schemas.microsoft.com/office/drawing/2014/main" val="1399144203"/>
                  </a:ext>
                </a:extLst>
              </a:tr>
              <a:tr h="370840">
                <a:tc>
                  <a:txBody>
                    <a:bodyPr/>
                    <a:lstStyle/>
                    <a:p>
                      <a:r>
                        <a:rPr lang="en-GB" dirty="0"/>
                        <a:t>Type of plantation</a:t>
                      </a:r>
                    </a:p>
                  </a:txBody>
                  <a:tcPr/>
                </a:tc>
                <a:tc gridSpan="2">
                  <a:txBody>
                    <a:bodyPr/>
                    <a:lstStyle/>
                    <a:p>
                      <a:pPr algn="l"/>
                      <a:r>
                        <a:rPr lang="en-GB" dirty="0"/>
                        <a:t>Vegetables &amp; tobacco</a:t>
                      </a:r>
                    </a:p>
                  </a:txBody>
                  <a:tcPr/>
                </a:tc>
                <a:tc hMerge="1">
                  <a:txBody>
                    <a:bodyPr/>
                    <a:lstStyle/>
                    <a:p>
                      <a:endParaRPr lang="en-GB" dirty="0"/>
                    </a:p>
                  </a:txBody>
                  <a:tcPr/>
                </a:tc>
                <a:extLst>
                  <a:ext uri="{0D108BD9-81ED-4DB2-BD59-A6C34878D82A}">
                    <a16:rowId xmlns:a16="http://schemas.microsoft.com/office/drawing/2014/main" val="3579581050"/>
                  </a:ext>
                </a:extLst>
              </a:tr>
              <a:tr h="370840">
                <a:tc>
                  <a:txBody>
                    <a:bodyPr/>
                    <a:lstStyle/>
                    <a:p>
                      <a:r>
                        <a:rPr lang="en-GB" dirty="0"/>
                        <a:t>Data collection</a:t>
                      </a:r>
                    </a:p>
                  </a:txBody>
                  <a:tcPr/>
                </a:tc>
                <a:tc gridSpan="2">
                  <a:txBody>
                    <a:bodyPr/>
                    <a:lstStyle/>
                    <a:p>
                      <a:pPr algn="l"/>
                      <a:r>
                        <a:rPr lang="en-GB" dirty="0"/>
                        <a:t>Card reader at hydrant</a:t>
                      </a:r>
                    </a:p>
                  </a:txBody>
                  <a:tcPr/>
                </a:tc>
                <a:tc hMerge="1">
                  <a:txBody>
                    <a:bodyPr/>
                    <a:lstStyle/>
                    <a:p>
                      <a:endParaRPr lang="en-GB"/>
                    </a:p>
                  </a:txBody>
                  <a:tcPr/>
                </a:tc>
                <a:extLst>
                  <a:ext uri="{0D108BD9-81ED-4DB2-BD59-A6C34878D82A}">
                    <a16:rowId xmlns:a16="http://schemas.microsoft.com/office/drawing/2014/main" val="2684303566"/>
                  </a:ext>
                </a:extLst>
              </a:tr>
              <a:tr h="370840">
                <a:tc>
                  <a:txBody>
                    <a:bodyPr/>
                    <a:lstStyle/>
                    <a:p>
                      <a:r>
                        <a:rPr lang="en-GB" dirty="0"/>
                        <a:t>Problems</a:t>
                      </a:r>
                    </a:p>
                  </a:txBody>
                  <a:tcPr/>
                </a:tc>
                <a:tc gridSpan="2">
                  <a:txBody>
                    <a:bodyPr/>
                    <a:lstStyle/>
                    <a:p>
                      <a:pPr algn="l"/>
                      <a:r>
                        <a:rPr lang="en-GB" dirty="0"/>
                        <a:t>Deficit &amp; surplus pressure</a:t>
                      </a:r>
                    </a:p>
                  </a:txBody>
                  <a:tcPr/>
                </a:tc>
                <a:tc hMerge="1">
                  <a:txBody>
                    <a:bodyPr/>
                    <a:lstStyle/>
                    <a:p>
                      <a:endParaRPr lang="en-GB"/>
                    </a:p>
                  </a:txBody>
                  <a:tcPr/>
                </a:tc>
                <a:extLst>
                  <a:ext uri="{0D108BD9-81ED-4DB2-BD59-A6C34878D82A}">
                    <a16:rowId xmlns:a16="http://schemas.microsoft.com/office/drawing/2014/main" val="75229317"/>
                  </a:ext>
                </a:extLst>
              </a:tr>
            </a:tbl>
          </a:graphicData>
        </a:graphic>
      </p:graphicFrame>
      <p:sp>
        <p:nvSpPr>
          <p:cNvPr id="19" name="TextBox 18">
            <a:extLst>
              <a:ext uri="{FF2B5EF4-FFF2-40B4-BE49-F238E27FC236}">
                <a16:creationId xmlns:a16="http://schemas.microsoft.com/office/drawing/2014/main" id="{3794112C-E569-43E7-928C-D210AC187B0E}"/>
              </a:ext>
            </a:extLst>
          </p:cNvPr>
          <p:cNvSpPr txBox="1"/>
          <p:nvPr/>
        </p:nvSpPr>
        <p:spPr>
          <a:xfrm>
            <a:off x="1667820" y="6115033"/>
            <a:ext cx="7851637" cy="646331"/>
          </a:xfrm>
          <a:prstGeom prst="rect">
            <a:avLst/>
          </a:prstGeom>
          <a:noFill/>
        </p:spPr>
        <p:txBody>
          <a:bodyPr wrap="square" rtlCol="0">
            <a:spAutoFit/>
          </a:bodyPr>
          <a:lstStyle/>
          <a:p>
            <a:r>
              <a:rPr lang="en-GB" dirty="0">
                <a:solidFill>
                  <a:srgbClr val="FF0000"/>
                </a:solidFill>
              </a:rPr>
              <a:t>I think mentioning the central and east areas is enough, </a:t>
            </a:r>
          </a:p>
          <a:p>
            <a:r>
              <a:rPr lang="en-GB" dirty="0">
                <a:solidFill>
                  <a:srgbClr val="FF0000"/>
                </a:solidFill>
              </a:rPr>
              <a:t>since we didn’t do anything with the western part. </a:t>
            </a:r>
          </a:p>
        </p:txBody>
      </p:sp>
    </p:spTree>
    <p:extLst>
      <p:ext uri="{BB962C8B-B14F-4D97-AF65-F5344CB8AC3E}">
        <p14:creationId xmlns:p14="http://schemas.microsoft.com/office/powerpoint/2010/main" val="276767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2600" b="1" dirty="0">
                <a:solidFill>
                  <a:schemeClr val="bg1"/>
                </a:solidFill>
                <a:latin typeface="+mn-lt"/>
                <a:cs typeface="Arial" panose="020B0604020202020204" pitchFamily="34" charset="0"/>
              </a:rPr>
              <a:t>II. CASE STUDY &amp; METHODS</a:t>
            </a:r>
            <a:endParaRPr lang="it-IT" sz="2600" b="1" dirty="0">
              <a:solidFill>
                <a:schemeClr val="bg1"/>
              </a:solidFill>
              <a:latin typeface="+mn-lt"/>
              <a:cs typeface="Arial" panose="020B0604020202020204" pitchFamily="34" charset="0"/>
            </a:endParaRPr>
          </a:p>
        </p:txBody>
      </p:sp>
      <p:sp>
        <p:nvSpPr>
          <p:cNvPr id="5" name="Rectangle 4">
            <a:extLst>
              <a:ext uri="{FF2B5EF4-FFF2-40B4-BE49-F238E27FC236}">
                <a16:creationId xmlns:a16="http://schemas.microsoft.com/office/drawing/2014/main" id="{E8ED7C84-F1A9-45AE-A51F-76075A35F4AC}"/>
              </a:ext>
            </a:extLst>
          </p:cNvPr>
          <p:cNvSpPr/>
          <p:nvPr/>
        </p:nvSpPr>
        <p:spPr>
          <a:xfrm>
            <a:off x="0" y="5784574"/>
            <a:ext cx="12192000" cy="1073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12" name="Straight Connector 11">
            <a:extLst>
              <a:ext uri="{FF2B5EF4-FFF2-40B4-BE49-F238E27FC236}">
                <a16:creationId xmlns:a16="http://schemas.microsoft.com/office/drawing/2014/main" id="{F5832C50-24EC-491E-AA2C-34451CBD7FC7}"/>
              </a:ext>
            </a:extLst>
          </p:cNvPr>
          <p:cNvCxnSpPr>
            <a:cxnSpLocks/>
          </p:cNvCxnSpPr>
          <p:nvPr/>
        </p:nvCxnSpPr>
        <p:spPr>
          <a:xfrm>
            <a:off x="4723128" y="1308247"/>
            <a:ext cx="0" cy="5367130"/>
          </a:xfrm>
          <a:prstGeom prst="line">
            <a:avLst/>
          </a:prstGeom>
          <a:ln w="38100">
            <a:prstDash val="dashDot"/>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936F7862-7CF8-4181-A782-20619350C3C8}"/>
              </a:ext>
            </a:extLst>
          </p:cNvPr>
          <p:cNvSpPr txBox="1"/>
          <p:nvPr/>
        </p:nvSpPr>
        <p:spPr>
          <a:xfrm>
            <a:off x="263820" y="772707"/>
            <a:ext cx="4642618" cy="400110"/>
          </a:xfrm>
          <a:prstGeom prst="rect">
            <a:avLst/>
          </a:prstGeom>
          <a:noFill/>
        </p:spPr>
        <p:txBody>
          <a:bodyPr wrap="none" rtlCol="0">
            <a:spAutoFit/>
          </a:bodyPr>
          <a:lstStyle/>
          <a:p>
            <a:r>
              <a:rPr lang="en-GB" sz="2000" b="1" dirty="0">
                <a:cs typeface="Arial" panose="020B0604020202020204" pitchFamily="34" charset="0"/>
              </a:rPr>
              <a:t>Hydrant Performance Overview by Month</a:t>
            </a:r>
            <a:endParaRPr lang="en-GB" sz="2000" dirty="0">
              <a:cs typeface="Arial" panose="020B0604020202020204" pitchFamily="34" charset="0"/>
            </a:endParaRPr>
          </a:p>
        </p:txBody>
      </p:sp>
      <p:pic>
        <p:nvPicPr>
          <p:cNvPr id="7" name="Picture 6">
            <a:extLst>
              <a:ext uri="{FF2B5EF4-FFF2-40B4-BE49-F238E27FC236}">
                <a16:creationId xmlns:a16="http://schemas.microsoft.com/office/drawing/2014/main" id="{D400DA05-8CA5-49E2-B7AE-3D4323225255}"/>
              </a:ext>
            </a:extLst>
          </p:cNvPr>
          <p:cNvPicPr/>
          <p:nvPr/>
        </p:nvPicPr>
        <p:blipFill rotWithShape="1">
          <a:blip r:embed="rId4">
            <a:extLst>
              <a:ext uri="{28A0092B-C50C-407E-A947-70E740481C1C}">
                <a14:useLocalDpi xmlns:a14="http://schemas.microsoft.com/office/drawing/2010/main" val="0"/>
              </a:ext>
            </a:extLst>
          </a:blip>
          <a:srcRect r="53889"/>
          <a:stretch/>
        </p:blipFill>
        <p:spPr bwMode="auto">
          <a:xfrm>
            <a:off x="721594" y="1172817"/>
            <a:ext cx="3531989" cy="3107313"/>
          </a:xfrm>
          <a:prstGeom prst="rect">
            <a:avLst/>
          </a:prstGeom>
          <a:noFill/>
        </p:spPr>
      </p:pic>
      <p:pic>
        <p:nvPicPr>
          <p:cNvPr id="8" name="Picture 7">
            <a:extLst>
              <a:ext uri="{FF2B5EF4-FFF2-40B4-BE49-F238E27FC236}">
                <a16:creationId xmlns:a16="http://schemas.microsoft.com/office/drawing/2014/main" id="{33FCDF78-8A5D-47E7-99A6-A9BD577599CD}"/>
              </a:ext>
            </a:extLst>
          </p:cNvPr>
          <p:cNvPicPr/>
          <p:nvPr/>
        </p:nvPicPr>
        <p:blipFill rotWithShape="1">
          <a:blip r:embed="rId4">
            <a:extLst>
              <a:ext uri="{28A0092B-C50C-407E-A947-70E740481C1C}">
                <a14:useLocalDpi xmlns:a14="http://schemas.microsoft.com/office/drawing/2010/main" val="0"/>
              </a:ext>
            </a:extLst>
          </a:blip>
          <a:srcRect l="49119" r="2267"/>
          <a:stretch/>
        </p:blipFill>
        <p:spPr bwMode="auto">
          <a:xfrm>
            <a:off x="657289" y="3803057"/>
            <a:ext cx="3625305" cy="3025216"/>
          </a:xfrm>
          <a:prstGeom prst="rect">
            <a:avLst/>
          </a:prstGeom>
          <a:noFill/>
        </p:spPr>
      </p:pic>
      <p:sp>
        <p:nvSpPr>
          <p:cNvPr id="2" name="Rectangle 1">
            <a:extLst>
              <a:ext uri="{FF2B5EF4-FFF2-40B4-BE49-F238E27FC236}">
                <a16:creationId xmlns:a16="http://schemas.microsoft.com/office/drawing/2014/main" id="{6738DB53-CACA-43C5-8A13-2527058A2E0C}"/>
              </a:ext>
            </a:extLst>
          </p:cNvPr>
          <p:cNvSpPr/>
          <p:nvPr/>
        </p:nvSpPr>
        <p:spPr>
          <a:xfrm>
            <a:off x="2052311" y="1967394"/>
            <a:ext cx="330789" cy="4146223"/>
          </a:xfrm>
          <a:prstGeom prst="rect">
            <a:avLst/>
          </a:prstGeom>
          <a:noFill/>
          <a:ln w="28575">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13D85B3-1014-4A6F-9105-D490E6ECED50}"/>
              </a:ext>
            </a:extLst>
          </p:cNvPr>
          <p:cNvSpPr txBox="1"/>
          <p:nvPr/>
        </p:nvSpPr>
        <p:spPr>
          <a:xfrm>
            <a:off x="1813017" y="1583162"/>
            <a:ext cx="772112" cy="424205"/>
          </a:xfrm>
          <a:prstGeom prst="rect">
            <a:avLst/>
          </a:prstGeom>
          <a:noFill/>
        </p:spPr>
        <p:txBody>
          <a:bodyPr wrap="none" rtlCol="0">
            <a:spAutoFit/>
          </a:bodyPr>
          <a:lstStyle/>
          <a:p>
            <a:r>
              <a:rPr lang="en-GB" sz="2400" b="1" dirty="0">
                <a:solidFill>
                  <a:srgbClr val="FF0000"/>
                </a:solidFill>
              </a:rPr>
              <a:t>JUNE</a:t>
            </a:r>
          </a:p>
        </p:txBody>
      </p:sp>
      <p:sp>
        <p:nvSpPr>
          <p:cNvPr id="17" name="TextBox 16">
            <a:extLst>
              <a:ext uri="{FF2B5EF4-FFF2-40B4-BE49-F238E27FC236}">
                <a16:creationId xmlns:a16="http://schemas.microsoft.com/office/drawing/2014/main" id="{5726A9C3-B756-4044-8696-A3A9AEC1D526}"/>
              </a:ext>
            </a:extLst>
          </p:cNvPr>
          <p:cNvSpPr txBox="1"/>
          <p:nvPr/>
        </p:nvSpPr>
        <p:spPr>
          <a:xfrm>
            <a:off x="5037467" y="1372013"/>
            <a:ext cx="6892935" cy="1015663"/>
          </a:xfrm>
          <a:prstGeom prst="rect">
            <a:avLst/>
          </a:prstGeom>
          <a:noFill/>
        </p:spPr>
        <p:txBody>
          <a:bodyPr wrap="square" rtlCol="0">
            <a:spAutoFit/>
          </a:bodyPr>
          <a:lstStyle/>
          <a:p>
            <a:r>
              <a:rPr lang="en-GB" sz="2000" b="1" dirty="0">
                <a:cs typeface="Arial" panose="020B0604020202020204" pitchFamily="34" charset="0"/>
              </a:rPr>
              <a:t>June presents the greatest challenge </a:t>
            </a:r>
            <a:r>
              <a:rPr lang="en-GB" sz="2000" dirty="0">
                <a:cs typeface="Arial" panose="020B0604020202020204" pitchFamily="34" charset="0"/>
              </a:rPr>
              <a:t>for the water distribution system.</a:t>
            </a:r>
          </a:p>
          <a:p>
            <a:endParaRPr lang="en-GB" sz="2000" dirty="0">
              <a:cs typeface="Arial" panose="020B0604020202020204" pitchFamily="34" charset="0"/>
            </a:endParaRPr>
          </a:p>
        </p:txBody>
      </p:sp>
      <p:sp>
        <p:nvSpPr>
          <p:cNvPr id="18" name="TextBox 17">
            <a:extLst>
              <a:ext uri="{FF2B5EF4-FFF2-40B4-BE49-F238E27FC236}">
                <a16:creationId xmlns:a16="http://schemas.microsoft.com/office/drawing/2014/main" id="{DA4FEDAB-D7F6-43FA-8F41-F31084B46046}"/>
              </a:ext>
            </a:extLst>
          </p:cNvPr>
          <p:cNvSpPr txBox="1"/>
          <p:nvPr/>
        </p:nvSpPr>
        <p:spPr>
          <a:xfrm>
            <a:off x="5037467" y="2168564"/>
            <a:ext cx="6892935" cy="707886"/>
          </a:xfrm>
          <a:prstGeom prst="rect">
            <a:avLst/>
          </a:prstGeom>
          <a:noFill/>
        </p:spPr>
        <p:txBody>
          <a:bodyPr wrap="square" rtlCol="0">
            <a:spAutoFit/>
          </a:bodyPr>
          <a:lstStyle/>
          <a:p>
            <a:pPr>
              <a:tabLst>
                <a:tab pos="1520825" algn="l"/>
              </a:tabLst>
            </a:pPr>
            <a:r>
              <a:rPr lang="en-GB" sz="2000" b="1" dirty="0">
                <a:cs typeface="Arial" panose="020B0604020202020204" pitchFamily="34" charset="0"/>
              </a:rPr>
              <a:t>Hydrant usage	: </a:t>
            </a:r>
            <a:r>
              <a:rPr lang="en-GB" sz="2000" dirty="0">
                <a:cs typeface="Arial" panose="020B0604020202020204" pitchFamily="34" charset="0"/>
              </a:rPr>
              <a:t>Up to 45 hydrants active (highest of the season)</a:t>
            </a:r>
          </a:p>
          <a:p>
            <a:pPr>
              <a:tabLst>
                <a:tab pos="1520825" algn="l"/>
              </a:tabLst>
            </a:pPr>
            <a:r>
              <a:rPr lang="en-GB" sz="2000" b="1" dirty="0">
                <a:cs typeface="Arial" panose="020B0604020202020204" pitchFamily="34" charset="0"/>
              </a:rPr>
              <a:t>Pressure	: </a:t>
            </a:r>
            <a:r>
              <a:rPr lang="en-GB" sz="2000" dirty="0">
                <a:cs typeface="Arial" panose="020B0604020202020204" pitchFamily="34" charset="0"/>
              </a:rPr>
              <a:t>Drops to a minimum of 20 meters</a:t>
            </a:r>
          </a:p>
        </p:txBody>
      </p:sp>
      <p:sp>
        <p:nvSpPr>
          <p:cNvPr id="19" name="TextBox 18">
            <a:extLst>
              <a:ext uri="{FF2B5EF4-FFF2-40B4-BE49-F238E27FC236}">
                <a16:creationId xmlns:a16="http://schemas.microsoft.com/office/drawing/2014/main" id="{93E1EF83-BE39-4192-91AE-EF968B3707C3}"/>
              </a:ext>
            </a:extLst>
          </p:cNvPr>
          <p:cNvSpPr txBox="1"/>
          <p:nvPr/>
        </p:nvSpPr>
        <p:spPr>
          <a:xfrm>
            <a:off x="5037467" y="3429000"/>
            <a:ext cx="6892935" cy="400110"/>
          </a:xfrm>
          <a:prstGeom prst="rect">
            <a:avLst/>
          </a:prstGeom>
          <a:noFill/>
        </p:spPr>
        <p:txBody>
          <a:bodyPr wrap="square" rtlCol="0">
            <a:spAutoFit/>
          </a:bodyPr>
          <a:lstStyle/>
          <a:p>
            <a:r>
              <a:rPr lang="en-GB" sz="2000" dirty="0">
                <a:cs typeface="Arial" panose="020B0604020202020204" pitchFamily="34" charset="0"/>
              </a:rPr>
              <a:t>However, </a:t>
            </a:r>
            <a:r>
              <a:rPr lang="en-GB" sz="2000" b="1" dirty="0">
                <a:cs typeface="Arial" panose="020B0604020202020204" pitchFamily="34" charset="0"/>
              </a:rPr>
              <a:t>most of the hydrants have a surplus of pressure</a:t>
            </a:r>
            <a:r>
              <a:rPr lang="en-GB" sz="2000" dirty="0">
                <a:cs typeface="Arial" panose="020B0604020202020204" pitchFamily="34" charset="0"/>
              </a:rPr>
              <a:t>. </a:t>
            </a:r>
          </a:p>
        </p:txBody>
      </p:sp>
      <p:cxnSp>
        <p:nvCxnSpPr>
          <p:cNvPr id="21" name="Straight Connector 20">
            <a:extLst>
              <a:ext uri="{FF2B5EF4-FFF2-40B4-BE49-F238E27FC236}">
                <a16:creationId xmlns:a16="http://schemas.microsoft.com/office/drawing/2014/main" id="{AC6D1C1F-89F0-469E-BDD2-976E5D607EAA}"/>
              </a:ext>
            </a:extLst>
          </p:cNvPr>
          <p:cNvCxnSpPr/>
          <p:nvPr/>
        </p:nvCxnSpPr>
        <p:spPr>
          <a:xfrm>
            <a:off x="1311964" y="5957294"/>
            <a:ext cx="2790000" cy="0"/>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94B5386-FEE1-4817-B555-B13999C81D8F}"/>
              </a:ext>
            </a:extLst>
          </p:cNvPr>
          <p:cNvSpPr txBox="1"/>
          <p:nvPr/>
        </p:nvSpPr>
        <p:spPr>
          <a:xfrm>
            <a:off x="1311964" y="5957294"/>
            <a:ext cx="2840705" cy="369332"/>
          </a:xfrm>
          <a:prstGeom prst="rect">
            <a:avLst/>
          </a:prstGeom>
          <a:noFill/>
        </p:spPr>
        <p:txBody>
          <a:bodyPr wrap="square" rtlCol="0">
            <a:spAutoFit/>
          </a:bodyPr>
          <a:lstStyle/>
          <a:p>
            <a:pPr algn="r"/>
            <a:r>
              <a:rPr lang="en-GB" b="1" dirty="0">
                <a:solidFill>
                  <a:srgbClr val="0070C0"/>
                </a:solidFill>
              </a:rPr>
              <a:t>Minimum Pressure 20m</a:t>
            </a:r>
          </a:p>
        </p:txBody>
      </p:sp>
      <p:cxnSp>
        <p:nvCxnSpPr>
          <p:cNvPr id="24" name="Straight Connector 23">
            <a:extLst>
              <a:ext uri="{FF2B5EF4-FFF2-40B4-BE49-F238E27FC236}">
                <a16:creationId xmlns:a16="http://schemas.microsoft.com/office/drawing/2014/main" id="{A7DBFEF6-5745-43E4-9C15-2C7854AFC113}"/>
              </a:ext>
            </a:extLst>
          </p:cNvPr>
          <p:cNvCxnSpPr/>
          <p:nvPr/>
        </p:nvCxnSpPr>
        <p:spPr>
          <a:xfrm>
            <a:off x="1311964" y="4853609"/>
            <a:ext cx="2790000" cy="0"/>
          </a:xfrm>
          <a:prstGeom prst="line">
            <a:avLst/>
          </a:prstGeom>
          <a:ln w="38100">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7DEE108-F300-4F95-AA7F-DA7599CA012A}"/>
              </a:ext>
            </a:extLst>
          </p:cNvPr>
          <p:cNvSpPr txBox="1"/>
          <p:nvPr/>
        </p:nvSpPr>
        <p:spPr>
          <a:xfrm>
            <a:off x="2512579" y="4187275"/>
            <a:ext cx="1632173" cy="646331"/>
          </a:xfrm>
          <a:prstGeom prst="rect">
            <a:avLst/>
          </a:prstGeom>
          <a:noFill/>
        </p:spPr>
        <p:txBody>
          <a:bodyPr wrap="square" rtlCol="0">
            <a:spAutoFit/>
          </a:bodyPr>
          <a:lstStyle/>
          <a:p>
            <a:pPr algn="r"/>
            <a:r>
              <a:rPr lang="en-GB" b="1" dirty="0">
                <a:solidFill>
                  <a:schemeClr val="accent5">
                    <a:lumMod val="75000"/>
                  </a:schemeClr>
                </a:solidFill>
              </a:rPr>
              <a:t>Average</a:t>
            </a:r>
          </a:p>
          <a:p>
            <a:pPr algn="r"/>
            <a:r>
              <a:rPr lang="en-GB" b="1" dirty="0">
                <a:solidFill>
                  <a:schemeClr val="accent5">
                    <a:lumMod val="75000"/>
                  </a:schemeClr>
                </a:solidFill>
              </a:rPr>
              <a:t>Pressure 80m</a:t>
            </a:r>
          </a:p>
        </p:txBody>
      </p:sp>
      <p:cxnSp>
        <p:nvCxnSpPr>
          <p:cNvPr id="26" name="Straight Connector 25">
            <a:extLst>
              <a:ext uri="{FF2B5EF4-FFF2-40B4-BE49-F238E27FC236}">
                <a16:creationId xmlns:a16="http://schemas.microsoft.com/office/drawing/2014/main" id="{73976AB5-C83A-456E-9754-172CEC646C4B}"/>
              </a:ext>
            </a:extLst>
          </p:cNvPr>
          <p:cNvCxnSpPr/>
          <p:nvPr/>
        </p:nvCxnSpPr>
        <p:spPr>
          <a:xfrm>
            <a:off x="1293972" y="2136812"/>
            <a:ext cx="279000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4E987D4-8242-4A96-8403-FBB29D40880C}"/>
              </a:ext>
            </a:extLst>
          </p:cNvPr>
          <p:cNvSpPr txBox="1"/>
          <p:nvPr/>
        </p:nvSpPr>
        <p:spPr>
          <a:xfrm>
            <a:off x="2492429" y="1504040"/>
            <a:ext cx="1632173" cy="646331"/>
          </a:xfrm>
          <a:prstGeom prst="rect">
            <a:avLst/>
          </a:prstGeom>
          <a:noFill/>
        </p:spPr>
        <p:txBody>
          <a:bodyPr wrap="square" rtlCol="0">
            <a:spAutoFit/>
          </a:bodyPr>
          <a:lstStyle/>
          <a:p>
            <a:pPr algn="r"/>
            <a:r>
              <a:rPr lang="en-GB" b="1" dirty="0">
                <a:solidFill>
                  <a:srgbClr val="C00000"/>
                </a:solidFill>
              </a:rPr>
              <a:t>Highest Cont.</a:t>
            </a:r>
          </a:p>
          <a:p>
            <a:pPr algn="r"/>
            <a:r>
              <a:rPr lang="en-GB" b="1" dirty="0">
                <a:solidFill>
                  <a:srgbClr val="C00000"/>
                </a:solidFill>
              </a:rPr>
              <a:t>Hydrants 45</a:t>
            </a:r>
          </a:p>
        </p:txBody>
      </p:sp>
      <p:sp>
        <p:nvSpPr>
          <p:cNvPr id="28" name="TextBox 27">
            <a:extLst>
              <a:ext uri="{FF2B5EF4-FFF2-40B4-BE49-F238E27FC236}">
                <a16:creationId xmlns:a16="http://schemas.microsoft.com/office/drawing/2014/main" id="{5D746CDA-F8D1-4F54-83E2-FDAF3403182E}"/>
              </a:ext>
            </a:extLst>
          </p:cNvPr>
          <p:cNvSpPr txBox="1"/>
          <p:nvPr/>
        </p:nvSpPr>
        <p:spPr>
          <a:xfrm>
            <a:off x="5022941" y="4130457"/>
            <a:ext cx="6892935" cy="1938992"/>
          </a:xfrm>
          <a:prstGeom prst="rect">
            <a:avLst/>
          </a:prstGeom>
          <a:noFill/>
        </p:spPr>
        <p:txBody>
          <a:bodyPr wrap="square" rtlCol="0">
            <a:spAutoFit/>
          </a:bodyPr>
          <a:lstStyle/>
          <a:p>
            <a:r>
              <a:rPr lang="en-GB" sz="2000" dirty="0">
                <a:cs typeface="Arial" panose="020B0604020202020204" pitchFamily="34" charset="0"/>
              </a:rPr>
              <a:t>Therefore, this study </a:t>
            </a:r>
            <a:r>
              <a:rPr lang="en-GB" sz="2000" b="1" dirty="0">
                <a:cs typeface="Arial" panose="020B0604020202020204" pitchFamily="34" charset="0"/>
              </a:rPr>
              <a:t>investigates minimising pressure</a:t>
            </a:r>
            <a:r>
              <a:rPr lang="en-GB" sz="2000" dirty="0">
                <a:cs typeface="Arial" panose="020B0604020202020204" pitchFamily="34" charset="0"/>
              </a:rPr>
              <a:t> according to the real demand of the network by installing two GVS in the east and west zones.</a:t>
            </a:r>
          </a:p>
          <a:p>
            <a:endParaRPr lang="en-GB" sz="2000" dirty="0">
              <a:cs typeface="Arial" panose="020B0604020202020204" pitchFamily="34" charset="0"/>
            </a:endParaRPr>
          </a:p>
          <a:p>
            <a:r>
              <a:rPr lang="en-GB" sz="2000" dirty="0">
                <a:cs typeface="Arial" panose="020B0604020202020204" pitchFamily="34" charset="0"/>
              </a:rPr>
              <a:t>Additionally, </a:t>
            </a:r>
            <a:r>
              <a:rPr lang="en-GB" sz="2000" b="1" dirty="0">
                <a:cs typeface="Arial" panose="020B0604020202020204" pitchFamily="34" charset="0"/>
              </a:rPr>
              <a:t>the potential for energy recovery </a:t>
            </a:r>
            <a:r>
              <a:rPr lang="en-GB" sz="2000" dirty="0">
                <a:cs typeface="Arial" panose="020B0604020202020204" pitchFamily="34" charset="0"/>
              </a:rPr>
              <a:t>due to the installation of OAS is also being investigated.</a:t>
            </a:r>
          </a:p>
        </p:txBody>
      </p:sp>
      <p:sp>
        <p:nvSpPr>
          <p:cNvPr id="29" name="Rectangle 28">
            <a:extLst>
              <a:ext uri="{FF2B5EF4-FFF2-40B4-BE49-F238E27FC236}">
                <a16:creationId xmlns:a16="http://schemas.microsoft.com/office/drawing/2014/main" id="{F31E4F8F-AF47-4C15-A322-B2D83258F2F3}"/>
              </a:ext>
            </a:extLst>
          </p:cNvPr>
          <p:cNvSpPr/>
          <p:nvPr/>
        </p:nvSpPr>
        <p:spPr>
          <a:xfrm>
            <a:off x="721594" y="1160629"/>
            <a:ext cx="33528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EDAB0E82-0609-4085-A6CC-3BFF1CABD7D7}"/>
              </a:ext>
            </a:extLst>
          </p:cNvPr>
          <p:cNvSpPr/>
          <p:nvPr/>
        </p:nvSpPr>
        <p:spPr>
          <a:xfrm>
            <a:off x="692583" y="3829110"/>
            <a:ext cx="33528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7559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Aptos" panose="02110004020202020204"/>
                <a:ea typeface="+mj-ea"/>
                <a:cs typeface="Arial" panose="020B0604020202020204" pitchFamily="34" charset="0"/>
              </a:rPr>
              <a:t>II. CASE STUDY &amp; METHODS</a:t>
            </a:r>
            <a:endParaRPr kumimoji="0" lang="it-IT" sz="2600" b="1" i="0" u="none" strike="noStrike" kern="1200" cap="none" spc="0" normalizeH="0" baseline="0" noProof="0" dirty="0">
              <a:ln>
                <a:noFill/>
              </a:ln>
              <a:solidFill>
                <a:prstClr val="white"/>
              </a:solidFill>
              <a:effectLst/>
              <a:uLnTx/>
              <a:uFillTx/>
              <a:latin typeface="Aptos" panose="02110004020202020204"/>
              <a:ea typeface="+mj-ea"/>
              <a:cs typeface="Arial" panose="020B0604020202020204" pitchFamily="34" charset="0"/>
            </a:endParaRPr>
          </a:p>
        </p:txBody>
      </p:sp>
      <p:sp>
        <p:nvSpPr>
          <p:cNvPr id="3" name="Flowchart: Terminator 2">
            <a:extLst>
              <a:ext uri="{FF2B5EF4-FFF2-40B4-BE49-F238E27FC236}">
                <a16:creationId xmlns:a16="http://schemas.microsoft.com/office/drawing/2014/main" id="{0198087E-FF04-406B-8298-51784237517A}"/>
              </a:ext>
            </a:extLst>
          </p:cNvPr>
          <p:cNvSpPr/>
          <p:nvPr/>
        </p:nvSpPr>
        <p:spPr>
          <a:xfrm>
            <a:off x="299111" y="1052175"/>
            <a:ext cx="1127760" cy="369332"/>
          </a:xfrm>
          <a:prstGeom prst="flowChartTerminator">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rPr>
              <a:t>Start</a:t>
            </a:r>
          </a:p>
        </p:txBody>
      </p:sp>
      <p:cxnSp>
        <p:nvCxnSpPr>
          <p:cNvPr id="5" name="Straight Arrow Connector 4">
            <a:extLst>
              <a:ext uri="{FF2B5EF4-FFF2-40B4-BE49-F238E27FC236}">
                <a16:creationId xmlns:a16="http://schemas.microsoft.com/office/drawing/2014/main" id="{8F5CECC5-D90D-4266-87CE-329E513E22AA}"/>
              </a:ext>
            </a:extLst>
          </p:cNvPr>
          <p:cNvCxnSpPr/>
          <p:nvPr/>
        </p:nvCxnSpPr>
        <p:spPr>
          <a:xfrm>
            <a:off x="1524000" y="1236841"/>
            <a:ext cx="540000" cy="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B673CA02-1624-4655-A028-47E7AEDDAE6A}"/>
              </a:ext>
            </a:extLst>
          </p:cNvPr>
          <p:cNvSpPr/>
          <p:nvPr/>
        </p:nvSpPr>
        <p:spPr>
          <a:xfrm>
            <a:off x="2161129" y="932043"/>
            <a:ext cx="2367280" cy="60959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rPr>
              <a:t>Perform Hydraulic Simulation</a:t>
            </a:r>
          </a:p>
        </p:txBody>
      </p:sp>
      <p:cxnSp>
        <p:nvCxnSpPr>
          <p:cNvPr id="8" name="Straight Connector 7">
            <a:extLst>
              <a:ext uri="{FF2B5EF4-FFF2-40B4-BE49-F238E27FC236}">
                <a16:creationId xmlns:a16="http://schemas.microsoft.com/office/drawing/2014/main" id="{D7156CA0-59CD-42F5-9E5D-57D76206946A}"/>
              </a:ext>
            </a:extLst>
          </p:cNvPr>
          <p:cNvCxnSpPr/>
          <p:nvPr/>
        </p:nvCxnSpPr>
        <p:spPr>
          <a:xfrm>
            <a:off x="4974080" y="1814175"/>
            <a:ext cx="0" cy="360000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19CB175-6460-4E66-B5A3-86A896E9B235}"/>
              </a:ext>
            </a:extLst>
          </p:cNvPr>
          <p:cNvCxnSpPr/>
          <p:nvPr/>
        </p:nvCxnSpPr>
        <p:spPr>
          <a:xfrm>
            <a:off x="4704080" y="1236841"/>
            <a:ext cx="540000" cy="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5141668-D797-4DCB-BC06-AD822D735A44}"/>
              </a:ext>
            </a:extLst>
          </p:cNvPr>
          <p:cNvSpPr txBox="1"/>
          <p:nvPr/>
        </p:nvSpPr>
        <p:spPr>
          <a:xfrm>
            <a:off x="1794000" y="1977176"/>
            <a:ext cx="246440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Define the boundary and initial condition</a:t>
            </a:r>
          </a:p>
          <a:p>
            <a:pPr marL="285750" indent="-285750">
              <a:buFont typeface="Arial" panose="020B0604020202020204" pitchFamily="34" charset="0"/>
              <a:buChar char="•"/>
            </a:pPr>
            <a:r>
              <a:rPr lang="en-GB" dirty="0"/>
              <a:t>Define the time step (0.5 h)</a:t>
            </a:r>
          </a:p>
          <a:p>
            <a:pPr marL="285750" indent="-285750">
              <a:buFont typeface="Arial" panose="020B0604020202020204" pitchFamily="34" charset="0"/>
              <a:buChar char="•"/>
            </a:pPr>
            <a:r>
              <a:rPr lang="en-GB" dirty="0"/>
              <a:t>Set the demand based on historical hydrant usage</a:t>
            </a:r>
          </a:p>
        </p:txBody>
      </p:sp>
      <p:sp>
        <p:nvSpPr>
          <p:cNvPr id="11" name="TextBox 10">
            <a:extLst>
              <a:ext uri="{FF2B5EF4-FFF2-40B4-BE49-F238E27FC236}">
                <a16:creationId xmlns:a16="http://schemas.microsoft.com/office/drawing/2014/main" id="{4E7896B1-17E3-4BAB-880C-0CEA52359108}"/>
              </a:ext>
            </a:extLst>
          </p:cNvPr>
          <p:cNvSpPr txBox="1"/>
          <p:nvPr/>
        </p:nvSpPr>
        <p:spPr>
          <a:xfrm>
            <a:off x="2064000" y="1672379"/>
            <a:ext cx="760144" cy="369332"/>
          </a:xfrm>
          <a:prstGeom prst="rect">
            <a:avLst/>
          </a:prstGeom>
          <a:noFill/>
        </p:spPr>
        <p:txBody>
          <a:bodyPr wrap="none" rtlCol="0">
            <a:spAutoFit/>
          </a:bodyPr>
          <a:lstStyle/>
          <a:p>
            <a:r>
              <a:rPr lang="en-GB" b="1" dirty="0"/>
              <a:t>Input:</a:t>
            </a:r>
          </a:p>
        </p:txBody>
      </p:sp>
      <p:sp>
        <p:nvSpPr>
          <p:cNvPr id="13" name="TextBox 12">
            <a:extLst>
              <a:ext uri="{FF2B5EF4-FFF2-40B4-BE49-F238E27FC236}">
                <a16:creationId xmlns:a16="http://schemas.microsoft.com/office/drawing/2014/main" id="{D1DECF3F-835A-4059-9596-807C5A7B1C92}"/>
              </a:ext>
            </a:extLst>
          </p:cNvPr>
          <p:cNvSpPr txBox="1"/>
          <p:nvPr/>
        </p:nvSpPr>
        <p:spPr>
          <a:xfrm>
            <a:off x="2064000" y="4008501"/>
            <a:ext cx="934871" cy="369332"/>
          </a:xfrm>
          <a:prstGeom prst="rect">
            <a:avLst/>
          </a:prstGeom>
          <a:noFill/>
        </p:spPr>
        <p:txBody>
          <a:bodyPr wrap="none" rtlCol="0">
            <a:spAutoFit/>
          </a:bodyPr>
          <a:lstStyle/>
          <a:p>
            <a:r>
              <a:rPr lang="en-GB" b="1" dirty="0"/>
              <a:t>Output:</a:t>
            </a:r>
          </a:p>
        </p:txBody>
      </p:sp>
      <p:sp>
        <p:nvSpPr>
          <p:cNvPr id="14" name="TextBox 13">
            <a:extLst>
              <a:ext uri="{FF2B5EF4-FFF2-40B4-BE49-F238E27FC236}">
                <a16:creationId xmlns:a16="http://schemas.microsoft.com/office/drawing/2014/main" id="{0EF84114-8221-49A6-BCA2-65988CEBA67D}"/>
              </a:ext>
            </a:extLst>
          </p:cNvPr>
          <p:cNvSpPr txBox="1"/>
          <p:nvPr/>
        </p:nvSpPr>
        <p:spPr>
          <a:xfrm>
            <a:off x="1783266" y="4287387"/>
            <a:ext cx="2464406" cy="646331"/>
          </a:xfrm>
          <a:prstGeom prst="rect">
            <a:avLst/>
          </a:prstGeom>
          <a:noFill/>
        </p:spPr>
        <p:txBody>
          <a:bodyPr wrap="square" rtlCol="0">
            <a:spAutoFit/>
          </a:bodyPr>
          <a:lstStyle/>
          <a:p>
            <a:pPr marL="285750" indent="-285750">
              <a:buFont typeface="Arial" panose="020B0604020202020204" pitchFamily="34" charset="0"/>
              <a:buChar char="•"/>
            </a:pPr>
            <a:r>
              <a:rPr lang="en-GB" dirty="0"/>
              <a:t>Pressure data frame at hydrant nodes</a:t>
            </a:r>
          </a:p>
        </p:txBody>
      </p:sp>
      <p:sp>
        <p:nvSpPr>
          <p:cNvPr id="16" name="Rectangle 15">
            <a:extLst>
              <a:ext uri="{FF2B5EF4-FFF2-40B4-BE49-F238E27FC236}">
                <a16:creationId xmlns:a16="http://schemas.microsoft.com/office/drawing/2014/main" id="{98018A93-F792-40F7-A596-6E011F4F846C}"/>
              </a:ext>
            </a:extLst>
          </p:cNvPr>
          <p:cNvSpPr/>
          <p:nvPr/>
        </p:nvSpPr>
        <p:spPr>
          <a:xfrm>
            <a:off x="5419751" y="932043"/>
            <a:ext cx="1641449" cy="60959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rPr>
              <a:t>Perform GVS Analysis</a:t>
            </a:r>
          </a:p>
        </p:txBody>
      </p:sp>
      <p:sp>
        <p:nvSpPr>
          <p:cNvPr id="17" name="TextBox 16">
            <a:extLst>
              <a:ext uri="{FF2B5EF4-FFF2-40B4-BE49-F238E27FC236}">
                <a16:creationId xmlns:a16="http://schemas.microsoft.com/office/drawing/2014/main" id="{425E3109-8EF3-457B-8A51-C86C8A56504D}"/>
              </a:ext>
            </a:extLst>
          </p:cNvPr>
          <p:cNvSpPr txBox="1"/>
          <p:nvPr/>
        </p:nvSpPr>
        <p:spPr>
          <a:xfrm>
            <a:off x="5315536" y="1672379"/>
            <a:ext cx="760144" cy="369332"/>
          </a:xfrm>
          <a:prstGeom prst="rect">
            <a:avLst/>
          </a:prstGeom>
          <a:noFill/>
        </p:spPr>
        <p:txBody>
          <a:bodyPr wrap="none" rtlCol="0">
            <a:spAutoFit/>
          </a:bodyPr>
          <a:lstStyle/>
          <a:p>
            <a:r>
              <a:rPr lang="en-GB" b="1" dirty="0"/>
              <a:t>Input:</a:t>
            </a:r>
          </a:p>
        </p:txBody>
      </p:sp>
      <p:sp>
        <p:nvSpPr>
          <p:cNvPr id="18" name="Rectangle 17">
            <a:extLst>
              <a:ext uri="{FF2B5EF4-FFF2-40B4-BE49-F238E27FC236}">
                <a16:creationId xmlns:a16="http://schemas.microsoft.com/office/drawing/2014/main" id="{09987B3A-1EB7-442D-B185-844DA978B86C}"/>
              </a:ext>
            </a:extLst>
          </p:cNvPr>
          <p:cNvSpPr/>
          <p:nvPr/>
        </p:nvSpPr>
        <p:spPr>
          <a:xfrm>
            <a:off x="8127484" y="932043"/>
            <a:ext cx="1641449" cy="60959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rPr>
              <a:t>Perform OAS Analysis</a:t>
            </a:r>
          </a:p>
        </p:txBody>
      </p:sp>
      <p:cxnSp>
        <p:nvCxnSpPr>
          <p:cNvPr id="19" name="Straight Arrow Connector 18">
            <a:extLst>
              <a:ext uri="{FF2B5EF4-FFF2-40B4-BE49-F238E27FC236}">
                <a16:creationId xmlns:a16="http://schemas.microsoft.com/office/drawing/2014/main" id="{6EE22270-4830-4D65-94F0-38DC571D4F83}"/>
              </a:ext>
            </a:extLst>
          </p:cNvPr>
          <p:cNvCxnSpPr/>
          <p:nvPr/>
        </p:nvCxnSpPr>
        <p:spPr>
          <a:xfrm>
            <a:off x="7324342" y="1236841"/>
            <a:ext cx="540000" cy="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DA46699-B936-4729-B77C-FCDF1ACA9D9F}"/>
              </a:ext>
            </a:extLst>
          </p:cNvPr>
          <p:cNvCxnSpPr/>
          <p:nvPr/>
        </p:nvCxnSpPr>
        <p:spPr>
          <a:xfrm>
            <a:off x="9956800" y="1236841"/>
            <a:ext cx="540000" cy="0"/>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Flowchart: Terminator 20">
            <a:extLst>
              <a:ext uri="{FF2B5EF4-FFF2-40B4-BE49-F238E27FC236}">
                <a16:creationId xmlns:a16="http://schemas.microsoft.com/office/drawing/2014/main" id="{538AAD3A-87B4-4A10-B262-C91B0347544D}"/>
              </a:ext>
            </a:extLst>
          </p:cNvPr>
          <p:cNvSpPr/>
          <p:nvPr/>
        </p:nvSpPr>
        <p:spPr>
          <a:xfrm>
            <a:off x="10668000" y="1043708"/>
            <a:ext cx="1127760" cy="369332"/>
          </a:xfrm>
          <a:prstGeom prst="flowChartTerminator">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0000"/>
                </a:solidFill>
              </a:rPr>
              <a:t>End</a:t>
            </a:r>
          </a:p>
        </p:txBody>
      </p:sp>
      <p:cxnSp>
        <p:nvCxnSpPr>
          <p:cNvPr id="22" name="Straight Connector 21">
            <a:extLst>
              <a:ext uri="{FF2B5EF4-FFF2-40B4-BE49-F238E27FC236}">
                <a16:creationId xmlns:a16="http://schemas.microsoft.com/office/drawing/2014/main" id="{9698B849-C9A9-4C2A-92BA-8E4006273F6C}"/>
              </a:ext>
            </a:extLst>
          </p:cNvPr>
          <p:cNvCxnSpPr/>
          <p:nvPr/>
        </p:nvCxnSpPr>
        <p:spPr>
          <a:xfrm>
            <a:off x="7596880" y="1814175"/>
            <a:ext cx="0" cy="360000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67B0073F-DC62-44CF-A6D1-CA17D6BF3AE1}"/>
              </a:ext>
            </a:extLst>
          </p:cNvPr>
          <p:cNvSpPr txBox="1"/>
          <p:nvPr/>
        </p:nvSpPr>
        <p:spPr>
          <a:xfrm>
            <a:off x="5008272" y="1977176"/>
            <a:ext cx="2464406" cy="1477328"/>
          </a:xfrm>
          <a:prstGeom prst="rect">
            <a:avLst/>
          </a:prstGeom>
          <a:noFill/>
        </p:spPr>
        <p:txBody>
          <a:bodyPr wrap="square" rtlCol="0">
            <a:spAutoFit/>
          </a:bodyPr>
          <a:lstStyle/>
          <a:p>
            <a:pPr marL="285750" indent="-285750">
              <a:buFont typeface="Arial" panose="020B0604020202020204" pitchFamily="34" charset="0"/>
              <a:buChar char="•"/>
            </a:pPr>
            <a:r>
              <a:rPr lang="en-GB" dirty="0"/>
              <a:t>Pressure data frame at hydrant nodes</a:t>
            </a:r>
          </a:p>
          <a:p>
            <a:pPr marL="285750" indent="-285750">
              <a:buFont typeface="Arial" panose="020B0604020202020204" pitchFamily="34" charset="0"/>
              <a:buChar char="•"/>
            </a:pPr>
            <a:r>
              <a:rPr lang="en-GB" dirty="0"/>
              <a:t>Calculate available pressure for GVS</a:t>
            </a:r>
          </a:p>
          <a:p>
            <a:pPr marL="285750" indent="-285750">
              <a:buFont typeface="Arial" panose="020B0604020202020204" pitchFamily="34" charset="0"/>
              <a:buChar char="•"/>
            </a:pPr>
            <a:endParaRPr lang="en-GB" dirty="0"/>
          </a:p>
        </p:txBody>
      </p:sp>
      <p:sp>
        <p:nvSpPr>
          <p:cNvPr id="24" name="TextBox 23">
            <a:extLst>
              <a:ext uri="{FF2B5EF4-FFF2-40B4-BE49-F238E27FC236}">
                <a16:creationId xmlns:a16="http://schemas.microsoft.com/office/drawing/2014/main" id="{06564C10-DF22-4ED1-B0B6-8B0EFB4B79F6}"/>
              </a:ext>
            </a:extLst>
          </p:cNvPr>
          <p:cNvSpPr txBox="1"/>
          <p:nvPr/>
        </p:nvSpPr>
        <p:spPr>
          <a:xfrm>
            <a:off x="5298744" y="4008501"/>
            <a:ext cx="934871" cy="369332"/>
          </a:xfrm>
          <a:prstGeom prst="rect">
            <a:avLst/>
          </a:prstGeom>
          <a:noFill/>
        </p:spPr>
        <p:txBody>
          <a:bodyPr wrap="none" rtlCol="0">
            <a:spAutoFit/>
          </a:bodyPr>
          <a:lstStyle/>
          <a:p>
            <a:r>
              <a:rPr lang="en-GB" b="1" dirty="0"/>
              <a:t>Output:</a:t>
            </a:r>
          </a:p>
        </p:txBody>
      </p:sp>
      <p:sp>
        <p:nvSpPr>
          <p:cNvPr id="25" name="TextBox 24">
            <a:extLst>
              <a:ext uri="{FF2B5EF4-FFF2-40B4-BE49-F238E27FC236}">
                <a16:creationId xmlns:a16="http://schemas.microsoft.com/office/drawing/2014/main" id="{7A5E55A2-6034-4C76-854F-B53A72C84F8E}"/>
              </a:ext>
            </a:extLst>
          </p:cNvPr>
          <p:cNvSpPr txBox="1"/>
          <p:nvPr/>
        </p:nvSpPr>
        <p:spPr>
          <a:xfrm>
            <a:off x="5008272" y="4287387"/>
            <a:ext cx="2464406" cy="923330"/>
          </a:xfrm>
          <a:prstGeom prst="rect">
            <a:avLst/>
          </a:prstGeom>
          <a:noFill/>
        </p:spPr>
        <p:txBody>
          <a:bodyPr wrap="square" rtlCol="0">
            <a:spAutoFit/>
          </a:bodyPr>
          <a:lstStyle/>
          <a:p>
            <a:pPr marL="285750" indent="-285750">
              <a:buFont typeface="Arial" panose="020B0604020202020204" pitchFamily="34" charset="0"/>
              <a:buChar char="•"/>
            </a:pPr>
            <a:r>
              <a:rPr lang="en-GB" dirty="0"/>
              <a:t>Pressure data frame at hydrant nodes after GVS installation</a:t>
            </a:r>
          </a:p>
        </p:txBody>
      </p:sp>
      <p:sp>
        <p:nvSpPr>
          <p:cNvPr id="26" name="TextBox 25">
            <a:extLst>
              <a:ext uri="{FF2B5EF4-FFF2-40B4-BE49-F238E27FC236}">
                <a16:creationId xmlns:a16="http://schemas.microsoft.com/office/drawing/2014/main" id="{4EB7FE31-3483-476A-A6D7-AEC7866C305D}"/>
              </a:ext>
            </a:extLst>
          </p:cNvPr>
          <p:cNvSpPr txBox="1"/>
          <p:nvPr/>
        </p:nvSpPr>
        <p:spPr>
          <a:xfrm>
            <a:off x="7970858" y="1672379"/>
            <a:ext cx="760144" cy="369332"/>
          </a:xfrm>
          <a:prstGeom prst="rect">
            <a:avLst/>
          </a:prstGeom>
          <a:noFill/>
        </p:spPr>
        <p:txBody>
          <a:bodyPr wrap="none" rtlCol="0">
            <a:spAutoFit/>
          </a:bodyPr>
          <a:lstStyle/>
          <a:p>
            <a:r>
              <a:rPr lang="en-GB" b="1" dirty="0"/>
              <a:t>Input:</a:t>
            </a:r>
          </a:p>
        </p:txBody>
      </p:sp>
      <p:sp>
        <p:nvSpPr>
          <p:cNvPr id="27" name="TextBox 26">
            <a:extLst>
              <a:ext uri="{FF2B5EF4-FFF2-40B4-BE49-F238E27FC236}">
                <a16:creationId xmlns:a16="http://schemas.microsoft.com/office/drawing/2014/main" id="{391A1485-99C3-46F4-90D0-7657827A8E3D}"/>
              </a:ext>
            </a:extLst>
          </p:cNvPr>
          <p:cNvSpPr txBox="1"/>
          <p:nvPr/>
        </p:nvSpPr>
        <p:spPr>
          <a:xfrm>
            <a:off x="7663594" y="1977176"/>
            <a:ext cx="246440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Calculate the energy consumption of the valve due to the status, communication, and movement of the valve</a:t>
            </a:r>
          </a:p>
        </p:txBody>
      </p:sp>
      <p:sp>
        <p:nvSpPr>
          <p:cNvPr id="28" name="TextBox 27">
            <a:extLst>
              <a:ext uri="{FF2B5EF4-FFF2-40B4-BE49-F238E27FC236}">
                <a16:creationId xmlns:a16="http://schemas.microsoft.com/office/drawing/2014/main" id="{B9736198-EFFB-488C-8523-BEF6043CAEB1}"/>
              </a:ext>
            </a:extLst>
          </p:cNvPr>
          <p:cNvSpPr txBox="1"/>
          <p:nvPr/>
        </p:nvSpPr>
        <p:spPr>
          <a:xfrm>
            <a:off x="7954066" y="4008501"/>
            <a:ext cx="934871" cy="369332"/>
          </a:xfrm>
          <a:prstGeom prst="rect">
            <a:avLst/>
          </a:prstGeom>
          <a:noFill/>
        </p:spPr>
        <p:txBody>
          <a:bodyPr wrap="none" rtlCol="0">
            <a:spAutoFit/>
          </a:bodyPr>
          <a:lstStyle/>
          <a:p>
            <a:r>
              <a:rPr lang="en-GB" b="1" dirty="0"/>
              <a:t>Output:</a:t>
            </a:r>
          </a:p>
        </p:txBody>
      </p:sp>
      <p:sp>
        <p:nvSpPr>
          <p:cNvPr id="29" name="TextBox 28">
            <a:extLst>
              <a:ext uri="{FF2B5EF4-FFF2-40B4-BE49-F238E27FC236}">
                <a16:creationId xmlns:a16="http://schemas.microsoft.com/office/drawing/2014/main" id="{37CB2E96-2F9A-4D93-B2B2-4D9F8C2A87D6}"/>
              </a:ext>
            </a:extLst>
          </p:cNvPr>
          <p:cNvSpPr txBox="1"/>
          <p:nvPr/>
        </p:nvSpPr>
        <p:spPr>
          <a:xfrm>
            <a:off x="7663593" y="4287387"/>
            <a:ext cx="2556085" cy="646331"/>
          </a:xfrm>
          <a:prstGeom prst="rect">
            <a:avLst/>
          </a:prstGeom>
          <a:noFill/>
        </p:spPr>
        <p:txBody>
          <a:bodyPr wrap="square" rtlCol="0">
            <a:spAutoFit/>
          </a:bodyPr>
          <a:lstStyle/>
          <a:p>
            <a:pPr marL="285750" indent="-285750">
              <a:buFont typeface="Arial" panose="020B0604020202020204" pitchFamily="34" charset="0"/>
              <a:buChar char="•"/>
            </a:pPr>
            <a:r>
              <a:rPr lang="en-GB" dirty="0"/>
              <a:t>Energy data frame that can be recovered</a:t>
            </a:r>
          </a:p>
        </p:txBody>
      </p:sp>
      <p:sp>
        <p:nvSpPr>
          <p:cNvPr id="30" name="TextBox 29">
            <a:extLst>
              <a:ext uri="{FF2B5EF4-FFF2-40B4-BE49-F238E27FC236}">
                <a16:creationId xmlns:a16="http://schemas.microsoft.com/office/drawing/2014/main" id="{D32AE0BB-35B4-48EC-A459-60F2224F407C}"/>
              </a:ext>
            </a:extLst>
          </p:cNvPr>
          <p:cNvSpPr txBox="1"/>
          <p:nvPr/>
        </p:nvSpPr>
        <p:spPr>
          <a:xfrm>
            <a:off x="2645163" y="5397266"/>
            <a:ext cx="7851637" cy="369332"/>
          </a:xfrm>
          <a:prstGeom prst="rect">
            <a:avLst/>
          </a:prstGeom>
          <a:noFill/>
        </p:spPr>
        <p:txBody>
          <a:bodyPr wrap="square" rtlCol="0">
            <a:spAutoFit/>
          </a:bodyPr>
          <a:lstStyle/>
          <a:p>
            <a:r>
              <a:rPr lang="en-GB" dirty="0">
                <a:solidFill>
                  <a:srgbClr val="FF0000"/>
                </a:solidFill>
              </a:rPr>
              <a:t>I think showing a simple diagram like this would help in explaining the methods</a:t>
            </a:r>
          </a:p>
        </p:txBody>
      </p:sp>
    </p:spTree>
    <p:extLst>
      <p:ext uri="{BB962C8B-B14F-4D97-AF65-F5344CB8AC3E}">
        <p14:creationId xmlns:p14="http://schemas.microsoft.com/office/powerpoint/2010/main" val="1957494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2600" b="1" dirty="0">
                <a:solidFill>
                  <a:schemeClr val="bg1"/>
                </a:solidFill>
                <a:latin typeface="+mn-lt"/>
                <a:cs typeface="Arial" panose="020B0604020202020204" pitchFamily="34" charset="0"/>
              </a:rPr>
              <a:t>III. RESULTS &amp; DISCUSSION</a:t>
            </a:r>
            <a:endParaRPr lang="it-IT" sz="2600" b="1" dirty="0">
              <a:solidFill>
                <a:schemeClr val="bg1"/>
              </a:solidFill>
              <a:latin typeface="+mn-lt"/>
              <a:cs typeface="Arial" panose="020B0604020202020204" pitchFamily="34" charset="0"/>
            </a:endParaRPr>
          </a:p>
        </p:txBody>
      </p:sp>
      <p:pic>
        <p:nvPicPr>
          <p:cNvPr id="5" name="Picture 4">
            <a:extLst>
              <a:ext uri="{FF2B5EF4-FFF2-40B4-BE49-F238E27FC236}">
                <a16:creationId xmlns:a16="http://schemas.microsoft.com/office/drawing/2014/main" id="{D16E7968-DA51-48CC-BF49-30031CA46C8D}"/>
              </a:ext>
            </a:extLst>
          </p:cNvPr>
          <p:cNvPicPr>
            <a:picLocks noChangeAspect="1"/>
          </p:cNvPicPr>
          <p:nvPr/>
        </p:nvPicPr>
        <p:blipFill rotWithShape="1">
          <a:blip r:embed="rId3">
            <a:extLst>
              <a:ext uri="{28A0092B-C50C-407E-A947-70E740481C1C}">
                <a14:useLocalDpi xmlns:a14="http://schemas.microsoft.com/office/drawing/2010/main" val="0"/>
              </a:ext>
            </a:extLst>
          </a:blip>
          <a:srcRect l="19434" r="24575"/>
          <a:stretch/>
        </p:blipFill>
        <p:spPr>
          <a:xfrm rot="21230406">
            <a:off x="431722" y="1047298"/>
            <a:ext cx="5108011" cy="4616112"/>
          </a:xfrm>
          <a:prstGeom prst="rect">
            <a:avLst/>
          </a:prstGeom>
        </p:spPr>
      </p:pic>
      <p:cxnSp>
        <p:nvCxnSpPr>
          <p:cNvPr id="8" name="Straight Connector 7">
            <a:extLst>
              <a:ext uri="{FF2B5EF4-FFF2-40B4-BE49-F238E27FC236}">
                <a16:creationId xmlns:a16="http://schemas.microsoft.com/office/drawing/2014/main" id="{4B89F137-726B-4BA3-B92B-895E6EE85EC2}"/>
              </a:ext>
            </a:extLst>
          </p:cNvPr>
          <p:cNvCxnSpPr>
            <a:cxnSpLocks/>
          </p:cNvCxnSpPr>
          <p:nvPr/>
        </p:nvCxnSpPr>
        <p:spPr>
          <a:xfrm>
            <a:off x="6243816" y="954157"/>
            <a:ext cx="0" cy="4631633"/>
          </a:xfrm>
          <a:prstGeom prst="line">
            <a:avLst/>
          </a:prstGeom>
          <a:ln w="38100">
            <a:prstDash val="dashDot"/>
          </a:ln>
        </p:spPr>
        <p:style>
          <a:lnRef idx="2">
            <a:schemeClr val="dk1"/>
          </a:lnRef>
          <a:fillRef idx="0">
            <a:schemeClr val="dk1"/>
          </a:fillRef>
          <a:effectRef idx="1">
            <a:schemeClr val="dk1"/>
          </a:effectRef>
          <a:fontRef idx="minor">
            <a:schemeClr val="tx1"/>
          </a:fontRef>
        </p:style>
      </p:cxnSp>
      <p:grpSp>
        <p:nvGrpSpPr>
          <p:cNvPr id="14" name="Group 13">
            <a:extLst>
              <a:ext uri="{FF2B5EF4-FFF2-40B4-BE49-F238E27FC236}">
                <a16:creationId xmlns:a16="http://schemas.microsoft.com/office/drawing/2014/main" id="{669DCC8F-78E3-4299-BE1D-D38E4F9B41F8}"/>
              </a:ext>
            </a:extLst>
          </p:cNvPr>
          <p:cNvGrpSpPr/>
          <p:nvPr/>
        </p:nvGrpSpPr>
        <p:grpSpPr>
          <a:xfrm>
            <a:off x="4028840" y="1599680"/>
            <a:ext cx="1836144" cy="1250326"/>
            <a:chOff x="4476103" y="1555824"/>
            <a:chExt cx="1836144" cy="1250326"/>
          </a:xfrm>
        </p:grpSpPr>
        <p:sp>
          <p:nvSpPr>
            <p:cNvPr id="6" name="Rectangle 5">
              <a:extLst>
                <a:ext uri="{FF2B5EF4-FFF2-40B4-BE49-F238E27FC236}">
                  <a16:creationId xmlns:a16="http://schemas.microsoft.com/office/drawing/2014/main" id="{2B218748-2269-497E-B33D-6BA858A0A8D7}"/>
                </a:ext>
              </a:extLst>
            </p:cNvPr>
            <p:cNvSpPr/>
            <p:nvPr/>
          </p:nvSpPr>
          <p:spPr>
            <a:xfrm>
              <a:off x="4603491" y="1997766"/>
              <a:ext cx="360000" cy="360000"/>
            </a:xfrm>
            <a:prstGeom prst="rect">
              <a:avLst/>
            </a:prstGeom>
            <a:solidFill>
              <a:srgbClr val="85C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BF648F21-A503-4CBA-A422-99B126664256}"/>
                </a:ext>
              </a:extLst>
            </p:cNvPr>
            <p:cNvSpPr/>
            <p:nvPr/>
          </p:nvSpPr>
          <p:spPr>
            <a:xfrm>
              <a:off x="4611084" y="2426806"/>
              <a:ext cx="360000" cy="360000"/>
            </a:xfrm>
            <a:prstGeom prst="rect">
              <a:avLst/>
            </a:prstGeom>
            <a:solidFill>
              <a:srgbClr val="737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6E5D3305-C97F-43CD-A2DA-DE8865B06B78}"/>
                </a:ext>
              </a:extLst>
            </p:cNvPr>
            <p:cNvSpPr txBox="1"/>
            <p:nvPr/>
          </p:nvSpPr>
          <p:spPr>
            <a:xfrm>
              <a:off x="4941487" y="1999958"/>
              <a:ext cx="13707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Central Area</a:t>
              </a:r>
              <a:endParaRPr kumimoji="0" lang="en-GB" sz="18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
          <p:nvSpPr>
            <p:cNvPr id="12" name="TextBox 11">
              <a:extLst>
                <a:ext uri="{FF2B5EF4-FFF2-40B4-BE49-F238E27FC236}">
                  <a16:creationId xmlns:a16="http://schemas.microsoft.com/office/drawing/2014/main" id="{F6123B33-020F-41E9-85A7-B2DF4B58BA01}"/>
                </a:ext>
              </a:extLst>
            </p:cNvPr>
            <p:cNvSpPr txBox="1"/>
            <p:nvPr/>
          </p:nvSpPr>
          <p:spPr>
            <a:xfrm>
              <a:off x="4963491" y="2436818"/>
              <a:ext cx="10774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East Area</a:t>
              </a:r>
              <a:endParaRPr kumimoji="0" lang="en-GB" sz="18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
          <p:nvSpPr>
            <p:cNvPr id="16" name="TextBox 15">
              <a:extLst>
                <a:ext uri="{FF2B5EF4-FFF2-40B4-BE49-F238E27FC236}">
                  <a16:creationId xmlns:a16="http://schemas.microsoft.com/office/drawing/2014/main" id="{C1855379-B637-4A03-ABFD-5953618AAE43}"/>
                </a:ext>
              </a:extLst>
            </p:cNvPr>
            <p:cNvSpPr txBox="1"/>
            <p:nvPr/>
          </p:nvSpPr>
          <p:spPr>
            <a:xfrm>
              <a:off x="4476103" y="1555824"/>
              <a:ext cx="9307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Legend:</a:t>
              </a:r>
              <a:endParaRPr kumimoji="0" lang="en-GB" sz="18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grpSp>
      <p:sp>
        <p:nvSpPr>
          <p:cNvPr id="17" name="TextBox 16">
            <a:extLst>
              <a:ext uri="{FF2B5EF4-FFF2-40B4-BE49-F238E27FC236}">
                <a16:creationId xmlns:a16="http://schemas.microsoft.com/office/drawing/2014/main" id="{3778C5AD-63C1-468F-AC3B-A477A2332883}"/>
              </a:ext>
            </a:extLst>
          </p:cNvPr>
          <p:cNvSpPr txBox="1"/>
          <p:nvPr/>
        </p:nvSpPr>
        <p:spPr>
          <a:xfrm>
            <a:off x="4026748" y="1315813"/>
            <a:ext cx="18948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UFITA NETWORKS</a:t>
            </a:r>
            <a:endParaRPr kumimoji="0" lang="en-GB" sz="18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
        <p:nvSpPr>
          <p:cNvPr id="3" name="Arrow: Right 2">
            <a:extLst>
              <a:ext uri="{FF2B5EF4-FFF2-40B4-BE49-F238E27FC236}">
                <a16:creationId xmlns:a16="http://schemas.microsoft.com/office/drawing/2014/main" id="{DEC03619-A0BA-4C1E-A1B4-978D28777E1A}"/>
              </a:ext>
            </a:extLst>
          </p:cNvPr>
          <p:cNvSpPr/>
          <p:nvPr/>
        </p:nvSpPr>
        <p:spPr>
          <a:xfrm rot="17279708">
            <a:off x="2519679" y="4886960"/>
            <a:ext cx="619755" cy="30698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90DAE35D-0556-4E6E-A1F1-FDF6C733494E}"/>
              </a:ext>
            </a:extLst>
          </p:cNvPr>
          <p:cNvSpPr/>
          <p:nvPr/>
        </p:nvSpPr>
        <p:spPr>
          <a:xfrm rot="17279708">
            <a:off x="1633440" y="4544822"/>
            <a:ext cx="619755" cy="30698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8F5A59D1-0EB0-4F10-85A2-0B8B178DAFBD}"/>
              </a:ext>
            </a:extLst>
          </p:cNvPr>
          <p:cNvSpPr txBox="1"/>
          <p:nvPr/>
        </p:nvSpPr>
        <p:spPr>
          <a:xfrm>
            <a:off x="699121" y="5007760"/>
            <a:ext cx="1370760" cy="646331"/>
          </a:xfrm>
          <a:prstGeom prst="rect">
            <a:avLst/>
          </a:prstGeom>
          <a:noFill/>
        </p:spPr>
        <p:txBody>
          <a:bodyPr wrap="none" rtlCol="0">
            <a:spAutoFit/>
          </a:bodyPr>
          <a:lstStyle/>
          <a:p>
            <a:pPr algn="r"/>
            <a:r>
              <a:rPr lang="en-GB" b="1" dirty="0"/>
              <a:t>Inlet of </a:t>
            </a:r>
          </a:p>
          <a:p>
            <a:pPr algn="r"/>
            <a:r>
              <a:rPr lang="en-GB" b="1" dirty="0"/>
              <a:t>Central Area</a:t>
            </a:r>
          </a:p>
        </p:txBody>
      </p:sp>
      <p:sp>
        <p:nvSpPr>
          <p:cNvPr id="21" name="TextBox 20">
            <a:extLst>
              <a:ext uri="{FF2B5EF4-FFF2-40B4-BE49-F238E27FC236}">
                <a16:creationId xmlns:a16="http://schemas.microsoft.com/office/drawing/2014/main" id="{0DB3CA33-8268-49A0-ABFA-139764ADB372}"/>
              </a:ext>
            </a:extLst>
          </p:cNvPr>
          <p:cNvSpPr txBox="1"/>
          <p:nvPr/>
        </p:nvSpPr>
        <p:spPr>
          <a:xfrm>
            <a:off x="2287586" y="5303258"/>
            <a:ext cx="1077411" cy="646331"/>
          </a:xfrm>
          <a:prstGeom prst="rect">
            <a:avLst/>
          </a:prstGeom>
          <a:noFill/>
        </p:spPr>
        <p:txBody>
          <a:bodyPr wrap="none" rtlCol="0">
            <a:spAutoFit/>
          </a:bodyPr>
          <a:lstStyle/>
          <a:p>
            <a:r>
              <a:rPr lang="en-GB" b="1" dirty="0"/>
              <a:t>Inlet of</a:t>
            </a:r>
          </a:p>
          <a:p>
            <a:r>
              <a:rPr lang="en-GB" b="1" dirty="0"/>
              <a:t>East Area</a:t>
            </a:r>
          </a:p>
        </p:txBody>
      </p:sp>
      <p:sp>
        <p:nvSpPr>
          <p:cNvPr id="22" name="TextBox 21">
            <a:extLst>
              <a:ext uri="{FF2B5EF4-FFF2-40B4-BE49-F238E27FC236}">
                <a16:creationId xmlns:a16="http://schemas.microsoft.com/office/drawing/2014/main" id="{440888B2-2AAA-4B12-8F61-55D20F0018B5}"/>
              </a:ext>
            </a:extLst>
          </p:cNvPr>
          <p:cNvSpPr txBox="1"/>
          <p:nvPr/>
        </p:nvSpPr>
        <p:spPr>
          <a:xfrm>
            <a:off x="6432581" y="1760715"/>
            <a:ext cx="5413979" cy="707886"/>
          </a:xfrm>
          <a:prstGeom prst="rect">
            <a:avLst/>
          </a:prstGeom>
          <a:noFill/>
        </p:spPr>
        <p:txBody>
          <a:bodyPr wrap="square" rtlCol="0">
            <a:spAutoFit/>
          </a:bodyPr>
          <a:lstStyle/>
          <a:p>
            <a:r>
              <a:rPr lang="en-GB" sz="2000" dirty="0">
                <a:cs typeface="Arial" panose="020B0604020202020204" pitchFamily="34" charset="0"/>
              </a:rPr>
              <a:t>The GVS and OAS devices are being </a:t>
            </a:r>
          </a:p>
          <a:p>
            <a:r>
              <a:rPr lang="en-GB" sz="2000" b="1" dirty="0">
                <a:cs typeface="Arial" panose="020B0604020202020204" pitchFamily="34" charset="0"/>
              </a:rPr>
              <a:t>placed at the inlet of the central and east area</a:t>
            </a:r>
          </a:p>
        </p:txBody>
      </p:sp>
      <p:pic>
        <p:nvPicPr>
          <p:cNvPr id="24" name="Picture 4">
            <a:extLst>
              <a:ext uri="{FF2B5EF4-FFF2-40B4-BE49-F238E27FC236}">
                <a16:creationId xmlns:a16="http://schemas.microsoft.com/office/drawing/2014/main" id="{0C13A98D-1490-4C0C-B5D3-3D76CBB3BB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225" t="32865" r="21096" b="44515"/>
          <a:stretch/>
        </p:blipFill>
        <p:spPr>
          <a:xfrm rot="10800000">
            <a:off x="8476355" y="3070918"/>
            <a:ext cx="1043978" cy="972240"/>
          </a:xfrm>
          <a:prstGeom prst="rect">
            <a:avLst/>
          </a:prstGeom>
          <a:effectLst>
            <a:outerShdw blurRad="76200" dir="18900000" sy="23000" kx="-1200000" algn="bl" rotWithShape="0">
              <a:prstClr val="black">
                <a:alpha val="20000"/>
              </a:prstClr>
            </a:outerShdw>
          </a:effectLst>
        </p:spPr>
      </p:pic>
      <p:pic>
        <p:nvPicPr>
          <p:cNvPr id="25" name="Picture 2" descr="https://www.interapp.net/media/product-TLBVH23/TLBVH23.jpg">
            <a:extLst>
              <a:ext uri="{FF2B5EF4-FFF2-40B4-BE49-F238E27FC236}">
                <a16:creationId xmlns:a16="http://schemas.microsoft.com/office/drawing/2014/main" id="{16E4C78B-009A-4BB2-995A-653AA2BF23F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292" t="20444" r="22542" b="17111"/>
          <a:stretch/>
        </p:blipFill>
        <p:spPr bwMode="auto">
          <a:xfrm rot="21338704">
            <a:off x="6420797" y="2932534"/>
            <a:ext cx="1524589" cy="124900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7">
            <a:extLst>
              <a:ext uri="{FF2B5EF4-FFF2-40B4-BE49-F238E27FC236}">
                <a16:creationId xmlns:a16="http://schemas.microsoft.com/office/drawing/2014/main" id="{30B405D8-CD9D-41A6-AEF0-CD882013C448}"/>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902" b="89982" l="7067" r="89992"/>
                    </a14:imgEffect>
                  </a14:imgLayer>
                </a14:imgProps>
              </a:ext>
              <a:ext uri="{28A0092B-C50C-407E-A947-70E740481C1C}">
                <a14:useLocalDpi xmlns:a14="http://schemas.microsoft.com/office/drawing/2010/main" val="0"/>
              </a:ext>
            </a:extLst>
          </a:blip>
          <a:srcRect t="6761" b="10096"/>
          <a:stretch/>
        </p:blipFill>
        <p:spPr>
          <a:xfrm>
            <a:off x="10061239" y="2527654"/>
            <a:ext cx="1784932" cy="1999447"/>
          </a:xfrm>
          <a:prstGeom prst="rect">
            <a:avLst/>
          </a:prstGeom>
          <a:effectLst>
            <a:outerShdw blurRad="76200" dir="18900000" sy="23000" kx="-1200000" algn="bl" rotWithShape="0">
              <a:prstClr val="black">
                <a:alpha val="20000"/>
              </a:prstClr>
            </a:outerShdw>
          </a:effectLst>
        </p:spPr>
      </p:pic>
      <p:pic>
        <p:nvPicPr>
          <p:cNvPr id="49" name="Picture 47">
            <a:extLst>
              <a:ext uri="{FF2B5EF4-FFF2-40B4-BE49-F238E27FC236}">
                <a16:creationId xmlns:a16="http://schemas.microsoft.com/office/drawing/2014/main" id="{745D2F46-7E88-443D-8695-946C9522C200}"/>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902" b="89982" l="7067" r="89992"/>
                    </a14:imgEffect>
                  </a14:imgLayer>
                </a14:imgProps>
              </a:ext>
              <a:ext uri="{28A0092B-C50C-407E-A947-70E740481C1C}">
                <a14:useLocalDpi xmlns:a14="http://schemas.microsoft.com/office/drawing/2010/main" val="0"/>
              </a:ext>
            </a:extLst>
          </a:blip>
          <a:srcRect t="6761" b="10096"/>
          <a:stretch/>
        </p:blipFill>
        <p:spPr>
          <a:xfrm>
            <a:off x="1719163" y="3876274"/>
            <a:ext cx="576988" cy="646331"/>
          </a:xfrm>
          <a:prstGeom prst="rect">
            <a:avLst/>
          </a:prstGeom>
          <a:effectLst>
            <a:outerShdw blurRad="76200" dir="18900000" sy="23000" kx="-1200000" algn="bl" rotWithShape="0">
              <a:prstClr val="black">
                <a:alpha val="20000"/>
              </a:prstClr>
            </a:outerShdw>
          </a:effectLst>
        </p:spPr>
      </p:pic>
      <p:pic>
        <p:nvPicPr>
          <p:cNvPr id="51" name="Picture 47">
            <a:extLst>
              <a:ext uri="{FF2B5EF4-FFF2-40B4-BE49-F238E27FC236}">
                <a16:creationId xmlns:a16="http://schemas.microsoft.com/office/drawing/2014/main" id="{3360D9B9-0D37-4375-8AE6-151ABE2393DE}"/>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902" b="89982" l="7067" r="89992"/>
                    </a14:imgEffect>
                  </a14:imgLayer>
                </a14:imgProps>
              </a:ext>
              <a:ext uri="{28A0092B-C50C-407E-A947-70E740481C1C}">
                <a14:useLocalDpi xmlns:a14="http://schemas.microsoft.com/office/drawing/2010/main" val="0"/>
              </a:ext>
            </a:extLst>
          </a:blip>
          <a:srcRect t="6761" b="10096"/>
          <a:stretch/>
        </p:blipFill>
        <p:spPr>
          <a:xfrm>
            <a:off x="2706360" y="4226285"/>
            <a:ext cx="576988" cy="646331"/>
          </a:xfrm>
          <a:prstGeom prst="rect">
            <a:avLst/>
          </a:prstGeom>
          <a:effectLst>
            <a:outerShdw blurRad="76200" dir="18900000" sy="23000" kx="-1200000" algn="bl" rotWithShape="0">
              <a:prstClr val="black">
                <a:alpha val="20000"/>
              </a:prstClr>
            </a:outerShdw>
          </a:effectLst>
        </p:spPr>
      </p:pic>
      <p:sp>
        <p:nvSpPr>
          <p:cNvPr id="52" name="TextBox 51">
            <a:extLst>
              <a:ext uri="{FF2B5EF4-FFF2-40B4-BE49-F238E27FC236}">
                <a16:creationId xmlns:a16="http://schemas.microsoft.com/office/drawing/2014/main" id="{CCE54684-7953-465F-BA77-3602FCDBE28E}"/>
              </a:ext>
            </a:extLst>
          </p:cNvPr>
          <p:cNvSpPr txBox="1"/>
          <p:nvPr/>
        </p:nvSpPr>
        <p:spPr>
          <a:xfrm>
            <a:off x="7999708" y="3172317"/>
            <a:ext cx="795334" cy="769441"/>
          </a:xfrm>
          <a:prstGeom prst="rect">
            <a:avLst/>
          </a:prstGeom>
          <a:noFill/>
        </p:spPr>
        <p:txBody>
          <a:bodyPr wrap="square" rtlCol="0">
            <a:spAutoFit/>
          </a:bodyPr>
          <a:lstStyle/>
          <a:p>
            <a:r>
              <a:rPr lang="en-GB" sz="4400" b="1" dirty="0">
                <a:cs typeface="Arial" panose="020B0604020202020204" pitchFamily="34" charset="0"/>
              </a:rPr>
              <a:t>+</a:t>
            </a:r>
          </a:p>
        </p:txBody>
      </p:sp>
      <p:sp>
        <p:nvSpPr>
          <p:cNvPr id="53" name="TextBox 52">
            <a:extLst>
              <a:ext uri="{FF2B5EF4-FFF2-40B4-BE49-F238E27FC236}">
                <a16:creationId xmlns:a16="http://schemas.microsoft.com/office/drawing/2014/main" id="{FB83157B-501F-4FA3-9243-7EEC9FBBCFEB}"/>
              </a:ext>
            </a:extLst>
          </p:cNvPr>
          <p:cNvSpPr txBox="1"/>
          <p:nvPr/>
        </p:nvSpPr>
        <p:spPr>
          <a:xfrm>
            <a:off x="9724106" y="3172317"/>
            <a:ext cx="795334" cy="769441"/>
          </a:xfrm>
          <a:prstGeom prst="rect">
            <a:avLst/>
          </a:prstGeom>
          <a:noFill/>
        </p:spPr>
        <p:txBody>
          <a:bodyPr wrap="square" rtlCol="0">
            <a:spAutoFit/>
          </a:bodyPr>
          <a:lstStyle/>
          <a:p>
            <a:r>
              <a:rPr lang="en-GB" sz="4400" b="1" dirty="0">
                <a:cs typeface="Arial" panose="020B0604020202020204" pitchFamily="34" charset="0"/>
              </a:rPr>
              <a:t>=</a:t>
            </a:r>
          </a:p>
        </p:txBody>
      </p:sp>
      <p:sp>
        <p:nvSpPr>
          <p:cNvPr id="54" name="TextBox 53">
            <a:extLst>
              <a:ext uri="{FF2B5EF4-FFF2-40B4-BE49-F238E27FC236}">
                <a16:creationId xmlns:a16="http://schemas.microsoft.com/office/drawing/2014/main" id="{CE425AD9-2EB0-4893-A947-3EEE057DF10B}"/>
              </a:ext>
            </a:extLst>
          </p:cNvPr>
          <p:cNvSpPr txBox="1"/>
          <p:nvPr/>
        </p:nvSpPr>
        <p:spPr>
          <a:xfrm>
            <a:off x="6205675" y="4500025"/>
            <a:ext cx="2002482" cy="923330"/>
          </a:xfrm>
          <a:prstGeom prst="rect">
            <a:avLst/>
          </a:prstGeom>
          <a:noFill/>
        </p:spPr>
        <p:txBody>
          <a:bodyPr wrap="square" rtlCol="0">
            <a:spAutoFit/>
          </a:bodyPr>
          <a:lstStyle/>
          <a:p>
            <a:pPr algn="ctr"/>
            <a:r>
              <a:rPr lang="en-GB" dirty="0">
                <a:cs typeface="Arial" panose="020B0604020202020204" pitchFamily="34" charset="0"/>
              </a:rPr>
              <a:t>Ball Valve</a:t>
            </a:r>
          </a:p>
          <a:p>
            <a:pPr algn="ctr"/>
            <a:r>
              <a:rPr lang="en-GB" dirty="0">
                <a:cs typeface="Arial" panose="020B0604020202020204" pitchFamily="34" charset="0"/>
              </a:rPr>
              <a:t>to control </a:t>
            </a:r>
          </a:p>
          <a:p>
            <a:pPr algn="ctr"/>
            <a:r>
              <a:rPr lang="en-GB" dirty="0">
                <a:cs typeface="Arial" panose="020B0604020202020204" pitchFamily="34" charset="0"/>
              </a:rPr>
              <a:t>the flow</a:t>
            </a:r>
          </a:p>
        </p:txBody>
      </p:sp>
      <p:sp>
        <p:nvSpPr>
          <p:cNvPr id="55" name="TextBox 54">
            <a:extLst>
              <a:ext uri="{FF2B5EF4-FFF2-40B4-BE49-F238E27FC236}">
                <a16:creationId xmlns:a16="http://schemas.microsoft.com/office/drawing/2014/main" id="{3DB294CA-C35E-4729-9F83-93129E00879C}"/>
              </a:ext>
            </a:extLst>
          </p:cNvPr>
          <p:cNvSpPr txBox="1"/>
          <p:nvPr/>
        </p:nvSpPr>
        <p:spPr>
          <a:xfrm>
            <a:off x="7999708" y="4493727"/>
            <a:ext cx="2002482" cy="923330"/>
          </a:xfrm>
          <a:prstGeom prst="rect">
            <a:avLst/>
          </a:prstGeom>
          <a:noFill/>
        </p:spPr>
        <p:txBody>
          <a:bodyPr wrap="square" rtlCol="0">
            <a:spAutoFit/>
          </a:bodyPr>
          <a:lstStyle/>
          <a:p>
            <a:pPr algn="ctr"/>
            <a:r>
              <a:rPr lang="en-GB" dirty="0">
                <a:cs typeface="Arial" panose="020B0604020202020204" pitchFamily="34" charset="0"/>
              </a:rPr>
              <a:t>Turbine </a:t>
            </a:r>
          </a:p>
          <a:p>
            <a:pPr algn="ctr"/>
            <a:r>
              <a:rPr lang="en-GB" dirty="0">
                <a:cs typeface="Arial" panose="020B0604020202020204" pitchFamily="34" charset="0"/>
              </a:rPr>
              <a:t>to harvest </a:t>
            </a:r>
          </a:p>
          <a:p>
            <a:pPr algn="ctr"/>
            <a:r>
              <a:rPr lang="en-GB" dirty="0">
                <a:cs typeface="Arial" panose="020B0604020202020204" pitchFamily="34" charset="0"/>
              </a:rPr>
              <a:t>the energy</a:t>
            </a:r>
          </a:p>
        </p:txBody>
      </p:sp>
      <p:cxnSp>
        <p:nvCxnSpPr>
          <p:cNvPr id="57" name="Straight Connector 56">
            <a:extLst>
              <a:ext uri="{FF2B5EF4-FFF2-40B4-BE49-F238E27FC236}">
                <a16:creationId xmlns:a16="http://schemas.microsoft.com/office/drawing/2014/main" id="{58DBACA7-3E14-4B95-9368-0400F6254507}"/>
              </a:ext>
            </a:extLst>
          </p:cNvPr>
          <p:cNvCxnSpPr/>
          <p:nvPr/>
        </p:nvCxnSpPr>
        <p:spPr>
          <a:xfrm>
            <a:off x="8208157" y="4467760"/>
            <a:ext cx="0" cy="108000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0EBD099-BCBF-47A3-A3C8-942E3F248F88}"/>
              </a:ext>
            </a:extLst>
          </p:cNvPr>
          <p:cNvCxnSpPr/>
          <p:nvPr/>
        </p:nvCxnSpPr>
        <p:spPr>
          <a:xfrm>
            <a:off x="9935357" y="4467760"/>
            <a:ext cx="0" cy="108000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174DEC75-BB28-4E74-A00B-B15BACB22CC8}"/>
              </a:ext>
            </a:extLst>
          </p:cNvPr>
          <p:cNvSpPr txBox="1"/>
          <p:nvPr/>
        </p:nvSpPr>
        <p:spPr>
          <a:xfrm>
            <a:off x="9964048" y="4502576"/>
            <a:ext cx="2002482" cy="923330"/>
          </a:xfrm>
          <a:prstGeom prst="rect">
            <a:avLst/>
          </a:prstGeom>
          <a:noFill/>
        </p:spPr>
        <p:txBody>
          <a:bodyPr wrap="square" rtlCol="0">
            <a:spAutoFit/>
          </a:bodyPr>
          <a:lstStyle/>
          <a:p>
            <a:pPr algn="ctr"/>
            <a:r>
              <a:rPr lang="en-GB" dirty="0">
                <a:cs typeface="Arial" panose="020B0604020202020204" pitchFamily="34" charset="0"/>
              </a:rPr>
              <a:t>An IoT </a:t>
            </a:r>
            <a:r>
              <a:rPr lang="en-US" sz="1800" dirty="0"/>
              <a:t>self-sustainable control system device</a:t>
            </a:r>
            <a:endParaRPr lang="en-GB" dirty="0">
              <a:cs typeface="Arial" panose="020B0604020202020204" pitchFamily="34" charset="0"/>
            </a:endParaRPr>
          </a:p>
        </p:txBody>
      </p:sp>
      <p:sp>
        <p:nvSpPr>
          <p:cNvPr id="60" name="TextBox 59">
            <a:extLst>
              <a:ext uri="{FF2B5EF4-FFF2-40B4-BE49-F238E27FC236}">
                <a16:creationId xmlns:a16="http://schemas.microsoft.com/office/drawing/2014/main" id="{3BAA1B3A-FBDC-414E-B9D3-CD6B13E19380}"/>
              </a:ext>
            </a:extLst>
          </p:cNvPr>
          <p:cNvSpPr txBox="1"/>
          <p:nvPr/>
        </p:nvSpPr>
        <p:spPr>
          <a:xfrm>
            <a:off x="6432581" y="1259806"/>
            <a:ext cx="2456570" cy="461665"/>
          </a:xfrm>
          <a:prstGeom prst="rect">
            <a:avLst/>
          </a:prstGeom>
          <a:noFill/>
        </p:spPr>
        <p:txBody>
          <a:bodyPr wrap="none" rtlCol="0">
            <a:spAutoFit/>
          </a:bodyPr>
          <a:lstStyle/>
          <a:p>
            <a:r>
              <a:rPr lang="en-GB" sz="2400" b="1" u="sng" dirty="0"/>
              <a:t>Device Placement</a:t>
            </a:r>
          </a:p>
        </p:txBody>
      </p:sp>
    </p:spTree>
    <p:extLst>
      <p:ext uri="{BB962C8B-B14F-4D97-AF65-F5344CB8AC3E}">
        <p14:creationId xmlns:p14="http://schemas.microsoft.com/office/powerpoint/2010/main" val="3393012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olo 1">
            <a:extLst>
              <a:ext uri="{FF2B5EF4-FFF2-40B4-BE49-F238E27FC236}">
                <a16:creationId xmlns:a16="http://schemas.microsoft.com/office/drawing/2014/main" id="{27CC4B1A-BCFA-ACCE-A0FE-DF4C79550F16}"/>
              </a:ext>
            </a:extLst>
          </p:cNvPr>
          <p:cNvSpPr txBox="1">
            <a:spLocks/>
          </p:cNvSpPr>
          <p:nvPr/>
        </p:nvSpPr>
        <p:spPr>
          <a:xfrm>
            <a:off x="180425" y="-12987"/>
            <a:ext cx="11849650" cy="57947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lnSpc>
                <a:spcPct val="100000"/>
              </a:lnSpc>
            </a:pPr>
            <a:r>
              <a:rPr lang="en-US" sz="2600" b="1" dirty="0">
                <a:solidFill>
                  <a:schemeClr val="bg1"/>
                </a:solidFill>
                <a:latin typeface="+mn-lt"/>
                <a:cs typeface="Arial" panose="020B0604020202020204" pitchFamily="34" charset="0"/>
              </a:rPr>
              <a:t>III. RESULTS &amp; DISCUSSION</a:t>
            </a:r>
            <a:endParaRPr lang="it-IT" sz="2600" b="1" dirty="0">
              <a:solidFill>
                <a:schemeClr val="bg1"/>
              </a:solidFill>
              <a:latin typeface="+mn-lt"/>
              <a:cs typeface="Arial" panose="020B0604020202020204" pitchFamily="34" charset="0"/>
            </a:endParaRPr>
          </a:p>
        </p:txBody>
      </p:sp>
      <p:pic>
        <p:nvPicPr>
          <p:cNvPr id="7" name="Picture 6">
            <a:extLst>
              <a:ext uri="{FF2B5EF4-FFF2-40B4-BE49-F238E27FC236}">
                <a16:creationId xmlns:a16="http://schemas.microsoft.com/office/drawing/2014/main" id="{661C7FF9-6635-4041-90B5-1894CAD541B3}"/>
              </a:ext>
            </a:extLst>
          </p:cNvPr>
          <p:cNvPicPr/>
          <p:nvPr/>
        </p:nvPicPr>
        <p:blipFill rotWithShape="1">
          <a:blip r:embed="rId3">
            <a:extLst>
              <a:ext uri="{28A0092B-C50C-407E-A947-70E740481C1C}">
                <a14:useLocalDpi xmlns:a14="http://schemas.microsoft.com/office/drawing/2010/main" val="0"/>
              </a:ext>
            </a:extLst>
          </a:blip>
          <a:srcRect l="689" r="60252"/>
          <a:stretch/>
        </p:blipFill>
        <p:spPr bwMode="auto">
          <a:xfrm>
            <a:off x="180424" y="1346062"/>
            <a:ext cx="4404425" cy="4023636"/>
          </a:xfrm>
          <a:prstGeom prst="rect">
            <a:avLst/>
          </a:prstGeom>
          <a:noFill/>
          <a:ln>
            <a:noFill/>
          </a:ln>
          <a:extLst>
            <a:ext uri="{53640926-AAD7-44D8-BBD7-CCE9431645EC}">
              <a14:shadowObscured xmlns:a14="http://schemas.microsoft.com/office/drawing/2010/main"/>
            </a:ext>
          </a:extLst>
        </p:spPr>
      </p:pic>
      <p:cxnSp>
        <p:nvCxnSpPr>
          <p:cNvPr id="4" name="Straight Connector 3">
            <a:extLst>
              <a:ext uri="{FF2B5EF4-FFF2-40B4-BE49-F238E27FC236}">
                <a16:creationId xmlns:a16="http://schemas.microsoft.com/office/drawing/2014/main" id="{2599356E-A73F-4133-9F8D-D03DE3DD86A7}"/>
              </a:ext>
            </a:extLst>
          </p:cNvPr>
          <p:cNvCxnSpPr>
            <a:cxnSpLocks/>
          </p:cNvCxnSpPr>
          <p:nvPr/>
        </p:nvCxnSpPr>
        <p:spPr>
          <a:xfrm>
            <a:off x="4653555" y="950150"/>
            <a:ext cx="0" cy="4680000"/>
          </a:xfrm>
          <a:prstGeom prst="line">
            <a:avLst/>
          </a:prstGeom>
          <a:ln w="38100">
            <a:prstDash val="dashDot"/>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27C7DC76-1890-4240-BF50-F7B5F4B9E5D4}"/>
              </a:ext>
            </a:extLst>
          </p:cNvPr>
          <p:cNvSpPr txBox="1"/>
          <p:nvPr/>
        </p:nvSpPr>
        <p:spPr>
          <a:xfrm>
            <a:off x="975477" y="836013"/>
            <a:ext cx="2814320" cy="707886"/>
          </a:xfrm>
          <a:prstGeom prst="rect">
            <a:avLst/>
          </a:prstGeom>
          <a:noFill/>
        </p:spPr>
        <p:txBody>
          <a:bodyPr wrap="square">
            <a:spAutoFit/>
          </a:bodyPr>
          <a:lstStyle/>
          <a:p>
            <a:pPr algn="ctr"/>
            <a:r>
              <a:rPr lang="en-US" sz="2000" b="1" dirty="0">
                <a:solidFill>
                  <a:srgbClr val="000000"/>
                </a:solidFill>
                <a:effectLst/>
                <a:ea typeface="DengXian" panose="02010600030101010101" pitchFamily="2" charset="-122"/>
                <a:cs typeface="Times New Roman" panose="02020603050405020304" pitchFamily="18" charset="0"/>
              </a:rPr>
              <a:t>Pressure at Hydrants </a:t>
            </a:r>
          </a:p>
          <a:p>
            <a:pPr algn="ctr"/>
            <a:r>
              <a:rPr lang="en-US" sz="2000" b="1" dirty="0">
                <a:solidFill>
                  <a:srgbClr val="000000"/>
                </a:solidFill>
                <a:effectLst/>
                <a:ea typeface="DengXian" panose="02010600030101010101" pitchFamily="2" charset="-122"/>
                <a:cs typeface="Times New Roman" panose="02020603050405020304" pitchFamily="18" charset="0"/>
              </a:rPr>
              <a:t>Before and After GVS</a:t>
            </a:r>
            <a:endParaRPr lang="en-GB" sz="2000" b="1" dirty="0"/>
          </a:p>
        </p:txBody>
      </p:sp>
      <p:sp>
        <p:nvSpPr>
          <p:cNvPr id="3" name="Rectangle 2">
            <a:extLst>
              <a:ext uri="{FF2B5EF4-FFF2-40B4-BE49-F238E27FC236}">
                <a16:creationId xmlns:a16="http://schemas.microsoft.com/office/drawing/2014/main" id="{0F80FD05-7EA3-447A-BDF6-A3C30CEC501E}"/>
              </a:ext>
            </a:extLst>
          </p:cNvPr>
          <p:cNvSpPr/>
          <p:nvPr/>
        </p:nvSpPr>
        <p:spPr>
          <a:xfrm>
            <a:off x="873994" y="5260818"/>
            <a:ext cx="360000" cy="360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8" name="Rectangle 7">
            <a:extLst>
              <a:ext uri="{FF2B5EF4-FFF2-40B4-BE49-F238E27FC236}">
                <a16:creationId xmlns:a16="http://schemas.microsoft.com/office/drawing/2014/main" id="{B7E7E553-BE22-47FA-A451-6F9A378373CE}"/>
              </a:ext>
            </a:extLst>
          </p:cNvPr>
          <p:cNvSpPr/>
          <p:nvPr/>
        </p:nvSpPr>
        <p:spPr>
          <a:xfrm>
            <a:off x="2674977" y="5260818"/>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5" name="TextBox 4">
            <a:extLst>
              <a:ext uri="{FF2B5EF4-FFF2-40B4-BE49-F238E27FC236}">
                <a16:creationId xmlns:a16="http://schemas.microsoft.com/office/drawing/2014/main" id="{C9DFCD81-F186-41B4-8B95-73E028E06B6D}"/>
              </a:ext>
            </a:extLst>
          </p:cNvPr>
          <p:cNvSpPr txBox="1"/>
          <p:nvPr/>
        </p:nvSpPr>
        <p:spPr>
          <a:xfrm>
            <a:off x="1227295" y="5260818"/>
            <a:ext cx="1259255" cy="369332"/>
          </a:xfrm>
          <a:prstGeom prst="rect">
            <a:avLst/>
          </a:prstGeom>
          <a:noFill/>
        </p:spPr>
        <p:txBody>
          <a:bodyPr wrap="none" rtlCol="0">
            <a:spAutoFit/>
          </a:bodyPr>
          <a:lstStyle/>
          <a:p>
            <a:r>
              <a:rPr lang="en-GB" b="1" dirty="0"/>
              <a:t>Before GVS</a:t>
            </a:r>
          </a:p>
        </p:txBody>
      </p:sp>
      <p:sp>
        <p:nvSpPr>
          <p:cNvPr id="10" name="TextBox 9">
            <a:extLst>
              <a:ext uri="{FF2B5EF4-FFF2-40B4-BE49-F238E27FC236}">
                <a16:creationId xmlns:a16="http://schemas.microsoft.com/office/drawing/2014/main" id="{87B743F6-9B4E-4F3F-8EEE-72BBAC28B823}"/>
              </a:ext>
            </a:extLst>
          </p:cNvPr>
          <p:cNvSpPr txBox="1"/>
          <p:nvPr/>
        </p:nvSpPr>
        <p:spPr>
          <a:xfrm>
            <a:off x="3046015" y="5263829"/>
            <a:ext cx="1115049" cy="369332"/>
          </a:xfrm>
          <a:prstGeom prst="rect">
            <a:avLst/>
          </a:prstGeom>
          <a:noFill/>
        </p:spPr>
        <p:txBody>
          <a:bodyPr wrap="none" rtlCol="0">
            <a:spAutoFit/>
          </a:bodyPr>
          <a:lstStyle/>
          <a:p>
            <a:r>
              <a:rPr lang="en-GB" b="1" dirty="0"/>
              <a:t>After GVS</a:t>
            </a:r>
          </a:p>
        </p:txBody>
      </p:sp>
      <p:sp>
        <p:nvSpPr>
          <p:cNvPr id="12" name="TextBox 11">
            <a:extLst>
              <a:ext uri="{FF2B5EF4-FFF2-40B4-BE49-F238E27FC236}">
                <a16:creationId xmlns:a16="http://schemas.microsoft.com/office/drawing/2014/main" id="{6A01F19C-93CD-4541-B2A7-AF403DD8C879}"/>
              </a:ext>
            </a:extLst>
          </p:cNvPr>
          <p:cNvSpPr txBox="1"/>
          <p:nvPr/>
        </p:nvSpPr>
        <p:spPr>
          <a:xfrm>
            <a:off x="1013354" y="4110221"/>
            <a:ext cx="2840705" cy="369332"/>
          </a:xfrm>
          <a:prstGeom prst="rect">
            <a:avLst/>
          </a:prstGeom>
          <a:noFill/>
        </p:spPr>
        <p:txBody>
          <a:bodyPr wrap="square" rtlCol="0">
            <a:spAutoFit/>
          </a:bodyPr>
          <a:lstStyle/>
          <a:p>
            <a:pPr algn="r"/>
            <a:r>
              <a:rPr lang="en-GB" b="1" dirty="0">
                <a:solidFill>
                  <a:srgbClr val="0070C0"/>
                </a:solidFill>
              </a:rPr>
              <a:t>Minimum Pressure 20m</a:t>
            </a:r>
          </a:p>
        </p:txBody>
      </p:sp>
      <p:cxnSp>
        <p:nvCxnSpPr>
          <p:cNvPr id="13" name="Straight Connector 12">
            <a:extLst>
              <a:ext uri="{FF2B5EF4-FFF2-40B4-BE49-F238E27FC236}">
                <a16:creationId xmlns:a16="http://schemas.microsoft.com/office/drawing/2014/main" id="{76617785-5AF5-4DFE-8F35-08678DECABE7}"/>
              </a:ext>
            </a:extLst>
          </p:cNvPr>
          <p:cNvCxnSpPr>
            <a:cxnSpLocks/>
          </p:cNvCxnSpPr>
          <p:nvPr/>
        </p:nvCxnSpPr>
        <p:spPr>
          <a:xfrm>
            <a:off x="853674" y="4070629"/>
            <a:ext cx="3555766" cy="0"/>
          </a:xfrm>
          <a:prstGeom prst="line">
            <a:avLst/>
          </a:prstGeom>
          <a:ln w="38100">
            <a:solidFill>
              <a:srgbClr val="0070C0"/>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0E63611A-1702-4815-8A9F-8F6310B5C83C}"/>
              </a:ext>
            </a:extLst>
          </p:cNvPr>
          <p:cNvSpPr txBox="1"/>
          <p:nvPr/>
        </p:nvSpPr>
        <p:spPr>
          <a:xfrm>
            <a:off x="5156340" y="1548979"/>
            <a:ext cx="6892935" cy="1015663"/>
          </a:xfrm>
          <a:prstGeom prst="rect">
            <a:avLst/>
          </a:prstGeom>
          <a:noFill/>
        </p:spPr>
        <p:txBody>
          <a:bodyPr wrap="square" rtlCol="0">
            <a:spAutoFit/>
          </a:bodyPr>
          <a:lstStyle/>
          <a:p>
            <a:r>
              <a:rPr lang="en-GB" sz="2000" dirty="0">
                <a:cs typeface="Arial" panose="020B0604020202020204" pitchFamily="34" charset="0"/>
              </a:rPr>
              <a:t>Installing GVS can </a:t>
            </a:r>
            <a:r>
              <a:rPr lang="en-GB" sz="2000" b="1" dirty="0">
                <a:cs typeface="Arial" panose="020B0604020202020204" pitchFamily="34" charset="0"/>
              </a:rPr>
              <a:t>reduce pressure </a:t>
            </a:r>
            <a:r>
              <a:rPr lang="en-GB" sz="2000" dirty="0">
                <a:cs typeface="Arial" panose="020B0604020202020204" pitchFamily="34" charset="0"/>
              </a:rPr>
              <a:t>at hydrant nodes by around </a:t>
            </a:r>
            <a:r>
              <a:rPr lang="en-GB" sz="2000" b="1" dirty="0">
                <a:cs typeface="Arial" panose="020B0604020202020204" pitchFamily="34" charset="0"/>
              </a:rPr>
              <a:t>61% while maintaining the minimum required pressure </a:t>
            </a:r>
            <a:r>
              <a:rPr lang="en-GB" sz="2000" dirty="0">
                <a:cs typeface="Arial" panose="020B0604020202020204" pitchFamily="34" charset="0"/>
              </a:rPr>
              <a:t>of 20 meters.</a:t>
            </a:r>
          </a:p>
        </p:txBody>
      </p:sp>
      <p:sp>
        <p:nvSpPr>
          <p:cNvPr id="14" name="Rectangle 13">
            <a:extLst>
              <a:ext uri="{FF2B5EF4-FFF2-40B4-BE49-F238E27FC236}">
                <a16:creationId xmlns:a16="http://schemas.microsoft.com/office/drawing/2014/main" id="{2A3A55CF-63FF-417A-BC8C-5F0CA2055D4F}"/>
              </a:ext>
            </a:extLst>
          </p:cNvPr>
          <p:cNvSpPr/>
          <p:nvPr/>
        </p:nvSpPr>
        <p:spPr>
          <a:xfrm>
            <a:off x="68706" y="1442720"/>
            <a:ext cx="33528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53104E2-1B34-4F5F-8443-E06015243002}"/>
              </a:ext>
            </a:extLst>
          </p:cNvPr>
          <p:cNvSpPr/>
          <p:nvPr/>
        </p:nvSpPr>
        <p:spPr>
          <a:xfrm>
            <a:off x="5628640" y="4110221"/>
            <a:ext cx="2804159" cy="190358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8576423F-1B5D-4DA4-A7D9-DDFB138AA245}"/>
              </a:ext>
            </a:extLst>
          </p:cNvPr>
          <p:cNvSpPr txBox="1"/>
          <p:nvPr/>
        </p:nvSpPr>
        <p:spPr>
          <a:xfrm>
            <a:off x="5146047" y="2689985"/>
            <a:ext cx="6085840" cy="1200329"/>
          </a:xfrm>
          <a:prstGeom prst="rect">
            <a:avLst/>
          </a:prstGeom>
          <a:noFill/>
        </p:spPr>
        <p:txBody>
          <a:bodyPr wrap="square" rtlCol="0">
            <a:spAutoFit/>
          </a:bodyPr>
          <a:lstStyle/>
          <a:p>
            <a:r>
              <a:rPr lang="en-GB" dirty="0">
                <a:solidFill>
                  <a:srgbClr val="FF0000"/>
                </a:solidFill>
              </a:rPr>
              <a:t>Maybe we can show a colour coded pressure map of our irrigation networks. Before and after GVS. It would help the readers to understand where is the highest pressure in the network and deliver the effectiveness of GVS. </a:t>
            </a:r>
          </a:p>
        </p:txBody>
      </p:sp>
      <p:sp>
        <p:nvSpPr>
          <p:cNvPr id="19" name="Freeform: Shape 18">
            <a:extLst>
              <a:ext uri="{FF2B5EF4-FFF2-40B4-BE49-F238E27FC236}">
                <a16:creationId xmlns:a16="http://schemas.microsoft.com/office/drawing/2014/main" id="{0C31D3AA-0049-4F00-A547-65F02F7EA27A}"/>
              </a:ext>
            </a:extLst>
          </p:cNvPr>
          <p:cNvSpPr/>
          <p:nvPr/>
        </p:nvSpPr>
        <p:spPr>
          <a:xfrm>
            <a:off x="5811520" y="4297680"/>
            <a:ext cx="2286000" cy="1513854"/>
          </a:xfrm>
          <a:custGeom>
            <a:avLst/>
            <a:gdLst>
              <a:gd name="connsiteX0" fmla="*/ 0 w 2286000"/>
              <a:gd name="connsiteY0" fmla="*/ 1483360 h 1513854"/>
              <a:gd name="connsiteX1" fmla="*/ 111760 w 2286000"/>
              <a:gd name="connsiteY1" fmla="*/ 1513840 h 1513854"/>
              <a:gd name="connsiteX2" fmla="*/ 944880 w 2286000"/>
              <a:gd name="connsiteY2" fmla="*/ 1412240 h 1513854"/>
              <a:gd name="connsiteX3" fmla="*/ 934720 w 2286000"/>
              <a:gd name="connsiteY3" fmla="*/ 1249680 h 1513854"/>
              <a:gd name="connsiteX4" fmla="*/ 833120 w 2286000"/>
              <a:gd name="connsiteY4" fmla="*/ 1158240 h 1513854"/>
              <a:gd name="connsiteX5" fmla="*/ 741680 w 2286000"/>
              <a:gd name="connsiteY5" fmla="*/ 1056640 h 1513854"/>
              <a:gd name="connsiteX6" fmla="*/ 782320 w 2286000"/>
              <a:gd name="connsiteY6" fmla="*/ 975360 h 1513854"/>
              <a:gd name="connsiteX7" fmla="*/ 1056640 w 2286000"/>
              <a:gd name="connsiteY7" fmla="*/ 792480 h 1513854"/>
              <a:gd name="connsiteX8" fmla="*/ 1219200 w 2286000"/>
              <a:gd name="connsiteY8" fmla="*/ 802640 h 1513854"/>
              <a:gd name="connsiteX9" fmla="*/ 1463040 w 2286000"/>
              <a:gd name="connsiteY9" fmla="*/ 904240 h 1513854"/>
              <a:gd name="connsiteX10" fmla="*/ 1747520 w 2286000"/>
              <a:gd name="connsiteY10" fmla="*/ 345440 h 1513854"/>
              <a:gd name="connsiteX11" fmla="*/ 2082800 w 2286000"/>
              <a:gd name="connsiteY11" fmla="*/ 284480 h 1513854"/>
              <a:gd name="connsiteX12" fmla="*/ 2123440 w 2286000"/>
              <a:gd name="connsiteY12" fmla="*/ 152400 h 1513854"/>
              <a:gd name="connsiteX13" fmla="*/ 2153920 w 2286000"/>
              <a:gd name="connsiteY13" fmla="*/ 132080 h 1513854"/>
              <a:gd name="connsiteX14" fmla="*/ 2286000 w 2286000"/>
              <a:gd name="connsiteY14" fmla="*/ 0 h 151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0" h="1513854">
                <a:moveTo>
                  <a:pt x="0" y="1483360"/>
                </a:moveTo>
                <a:cubicBezTo>
                  <a:pt x="37253" y="1493520"/>
                  <a:pt x="73151" y="1514483"/>
                  <a:pt x="111760" y="1513840"/>
                </a:cubicBezTo>
                <a:cubicBezTo>
                  <a:pt x="482443" y="1507662"/>
                  <a:pt x="609779" y="1473167"/>
                  <a:pt x="944880" y="1412240"/>
                </a:cubicBezTo>
                <a:cubicBezTo>
                  <a:pt x="941493" y="1358053"/>
                  <a:pt x="956586" y="1299375"/>
                  <a:pt x="934720" y="1249680"/>
                </a:cubicBezTo>
                <a:cubicBezTo>
                  <a:pt x="916370" y="1207976"/>
                  <a:pt x="865338" y="1190458"/>
                  <a:pt x="833120" y="1158240"/>
                </a:cubicBezTo>
                <a:cubicBezTo>
                  <a:pt x="800902" y="1126022"/>
                  <a:pt x="772160" y="1090507"/>
                  <a:pt x="741680" y="1056640"/>
                </a:cubicBezTo>
                <a:cubicBezTo>
                  <a:pt x="725224" y="990816"/>
                  <a:pt x="722226" y="1031162"/>
                  <a:pt x="782320" y="975360"/>
                </a:cubicBezTo>
                <a:cubicBezTo>
                  <a:pt x="945225" y="824091"/>
                  <a:pt x="798409" y="921596"/>
                  <a:pt x="1056640" y="792480"/>
                </a:cubicBezTo>
                <a:cubicBezTo>
                  <a:pt x="1110827" y="795867"/>
                  <a:pt x="1168421" y="783426"/>
                  <a:pt x="1219200" y="802640"/>
                </a:cubicBezTo>
                <a:cubicBezTo>
                  <a:pt x="1484163" y="902896"/>
                  <a:pt x="1366649" y="1000631"/>
                  <a:pt x="1463040" y="904240"/>
                </a:cubicBezTo>
                <a:cubicBezTo>
                  <a:pt x="1490149" y="841680"/>
                  <a:pt x="1666760" y="397597"/>
                  <a:pt x="1747520" y="345440"/>
                </a:cubicBezTo>
                <a:cubicBezTo>
                  <a:pt x="1842942" y="283813"/>
                  <a:pt x="1971040" y="304800"/>
                  <a:pt x="2082800" y="284480"/>
                </a:cubicBezTo>
                <a:cubicBezTo>
                  <a:pt x="2096347" y="240453"/>
                  <a:pt x="2103960" y="194142"/>
                  <a:pt x="2123440" y="152400"/>
                </a:cubicBezTo>
                <a:cubicBezTo>
                  <a:pt x="2128604" y="141335"/>
                  <a:pt x="2144972" y="140389"/>
                  <a:pt x="2153920" y="132080"/>
                </a:cubicBezTo>
                <a:cubicBezTo>
                  <a:pt x="2199546" y="89713"/>
                  <a:pt x="2241973" y="44027"/>
                  <a:pt x="22860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295C4CB9-51AF-4450-B6D8-365512B28A0A}"/>
              </a:ext>
            </a:extLst>
          </p:cNvPr>
          <p:cNvSpPr/>
          <p:nvPr/>
        </p:nvSpPr>
        <p:spPr>
          <a:xfrm>
            <a:off x="6177280" y="4632960"/>
            <a:ext cx="487680" cy="589280"/>
          </a:xfrm>
          <a:custGeom>
            <a:avLst/>
            <a:gdLst>
              <a:gd name="connsiteX0" fmla="*/ 487680 w 487680"/>
              <a:gd name="connsiteY0" fmla="*/ 589280 h 589280"/>
              <a:gd name="connsiteX1" fmla="*/ 436880 w 487680"/>
              <a:gd name="connsiteY1" fmla="*/ 558800 h 589280"/>
              <a:gd name="connsiteX2" fmla="*/ 264160 w 487680"/>
              <a:gd name="connsiteY2" fmla="*/ 467360 h 589280"/>
              <a:gd name="connsiteX3" fmla="*/ 233680 w 487680"/>
              <a:gd name="connsiteY3" fmla="*/ 426720 h 589280"/>
              <a:gd name="connsiteX4" fmla="*/ 243840 w 487680"/>
              <a:gd name="connsiteY4" fmla="*/ 396240 h 589280"/>
              <a:gd name="connsiteX5" fmla="*/ 284480 w 487680"/>
              <a:gd name="connsiteY5" fmla="*/ 365760 h 589280"/>
              <a:gd name="connsiteX6" fmla="*/ 335280 w 487680"/>
              <a:gd name="connsiteY6" fmla="*/ 314960 h 589280"/>
              <a:gd name="connsiteX7" fmla="*/ 355600 w 487680"/>
              <a:gd name="connsiteY7" fmla="*/ 264160 h 589280"/>
              <a:gd name="connsiteX8" fmla="*/ 294640 w 487680"/>
              <a:gd name="connsiteY8" fmla="*/ 0 h 589280"/>
              <a:gd name="connsiteX9" fmla="*/ 203200 w 487680"/>
              <a:gd name="connsiteY9" fmla="*/ 111760 h 589280"/>
              <a:gd name="connsiteX10" fmla="*/ 172720 w 487680"/>
              <a:gd name="connsiteY10" fmla="*/ 121920 h 589280"/>
              <a:gd name="connsiteX11" fmla="*/ 60960 w 487680"/>
              <a:gd name="connsiteY11" fmla="*/ 172720 h 589280"/>
              <a:gd name="connsiteX12" fmla="*/ 0 w 487680"/>
              <a:gd name="connsiteY12" fmla="*/ 162560 h 58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7680" h="589280">
                <a:moveTo>
                  <a:pt x="487680" y="589280"/>
                </a:moveTo>
                <a:cubicBezTo>
                  <a:pt x="470747" y="579120"/>
                  <a:pt x="454216" y="568256"/>
                  <a:pt x="436880" y="558800"/>
                </a:cubicBezTo>
                <a:cubicBezTo>
                  <a:pt x="379691" y="527606"/>
                  <a:pt x="318779" y="502863"/>
                  <a:pt x="264160" y="467360"/>
                </a:cubicBezTo>
                <a:cubicBezTo>
                  <a:pt x="249962" y="458132"/>
                  <a:pt x="243840" y="440267"/>
                  <a:pt x="233680" y="426720"/>
                </a:cubicBezTo>
                <a:cubicBezTo>
                  <a:pt x="237067" y="416560"/>
                  <a:pt x="236984" y="404467"/>
                  <a:pt x="243840" y="396240"/>
                </a:cubicBezTo>
                <a:cubicBezTo>
                  <a:pt x="254680" y="383231"/>
                  <a:pt x="271824" y="377010"/>
                  <a:pt x="284480" y="365760"/>
                </a:cubicBezTo>
                <a:cubicBezTo>
                  <a:pt x="302378" y="349850"/>
                  <a:pt x="318347" y="331893"/>
                  <a:pt x="335280" y="314960"/>
                </a:cubicBezTo>
                <a:cubicBezTo>
                  <a:pt x="342053" y="298027"/>
                  <a:pt x="356329" y="282383"/>
                  <a:pt x="355600" y="264160"/>
                </a:cubicBezTo>
                <a:cubicBezTo>
                  <a:pt x="348732" y="92457"/>
                  <a:pt x="346800" y="104321"/>
                  <a:pt x="294640" y="0"/>
                </a:cubicBezTo>
                <a:cubicBezTo>
                  <a:pt x="150231" y="115527"/>
                  <a:pt x="345618" y="-51003"/>
                  <a:pt x="203200" y="111760"/>
                </a:cubicBezTo>
                <a:cubicBezTo>
                  <a:pt x="196148" y="119820"/>
                  <a:pt x="182564" y="117701"/>
                  <a:pt x="172720" y="121920"/>
                </a:cubicBezTo>
                <a:cubicBezTo>
                  <a:pt x="135107" y="138040"/>
                  <a:pt x="98213" y="155787"/>
                  <a:pt x="60960" y="172720"/>
                </a:cubicBezTo>
                <a:lnTo>
                  <a:pt x="0" y="16256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27C105F8-E5E4-4EE9-BF7D-7455695852AA}"/>
              </a:ext>
            </a:extLst>
          </p:cNvPr>
          <p:cNvSpPr/>
          <p:nvPr/>
        </p:nvSpPr>
        <p:spPr>
          <a:xfrm>
            <a:off x="7061169" y="5130800"/>
            <a:ext cx="538511" cy="610076"/>
          </a:xfrm>
          <a:custGeom>
            <a:avLst/>
            <a:gdLst>
              <a:gd name="connsiteX0" fmla="*/ 10191 w 538511"/>
              <a:gd name="connsiteY0" fmla="*/ 0 h 610076"/>
              <a:gd name="connsiteX1" fmla="*/ 31 w 538511"/>
              <a:gd name="connsiteY1" fmla="*/ 50800 h 610076"/>
              <a:gd name="connsiteX2" fmla="*/ 314991 w 538511"/>
              <a:gd name="connsiteY2" fmla="*/ 436880 h 610076"/>
              <a:gd name="connsiteX3" fmla="*/ 365791 w 538511"/>
              <a:gd name="connsiteY3" fmla="*/ 457200 h 610076"/>
              <a:gd name="connsiteX4" fmla="*/ 335311 w 538511"/>
              <a:gd name="connsiteY4" fmla="*/ 518160 h 610076"/>
              <a:gd name="connsiteX5" fmla="*/ 386111 w 538511"/>
              <a:gd name="connsiteY5" fmla="*/ 558800 h 610076"/>
              <a:gd name="connsiteX6" fmla="*/ 528351 w 538511"/>
              <a:gd name="connsiteY6" fmla="*/ 609600 h 610076"/>
              <a:gd name="connsiteX7" fmla="*/ 538511 w 538511"/>
              <a:gd name="connsiteY7" fmla="*/ 609600 h 6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8511" h="610076">
                <a:moveTo>
                  <a:pt x="10191" y="0"/>
                </a:moveTo>
                <a:cubicBezTo>
                  <a:pt x="6804" y="16933"/>
                  <a:pt x="-544" y="33541"/>
                  <a:pt x="31" y="50800"/>
                </a:cubicBezTo>
                <a:cubicBezTo>
                  <a:pt x="11752" y="402422"/>
                  <a:pt x="-35382" y="282304"/>
                  <a:pt x="314991" y="436880"/>
                </a:cubicBezTo>
                <a:cubicBezTo>
                  <a:pt x="331677" y="444241"/>
                  <a:pt x="348858" y="450427"/>
                  <a:pt x="365791" y="457200"/>
                </a:cubicBezTo>
                <a:cubicBezTo>
                  <a:pt x="355631" y="477520"/>
                  <a:pt x="330856" y="495883"/>
                  <a:pt x="335311" y="518160"/>
                </a:cubicBezTo>
                <a:cubicBezTo>
                  <a:pt x="339564" y="539424"/>
                  <a:pt x="366513" y="549517"/>
                  <a:pt x="386111" y="558800"/>
                </a:cubicBezTo>
                <a:cubicBezTo>
                  <a:pt x="431611" y="580353"/>
                  <a:pt x="480588" y="593679"/>
                  <a:pt x="528351" y="609600"/>
                </a:cubicBezTo>
                <a:cubicBezTo>
                  <a:pt x="531564" y="610671"/>
                  <a:pt x="535124" y="609600"/>
                  <a:pt x="538511" y="609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Hexagon 22">
            <a:extLst>
              <a:ext uri="{FF2B5EF4-FFF2-40B4-BE49-F238E27FC236}">
                <a16:creationId xmlns:a16="http://schemas.microsoft.com/office/drawing/2014/main" id="{35399643-4E8E-478D-9F9F-C7EE24E2FF8C}"/>
              </a:ext>
            </a:extLst>
          </p:cNvPr>
          <p:cNvSpPr/>
          <p:nvPr/>
        </p:nvSpPr>
        <p:spPr>
          <a:xfrm>
            <a:off x="7599680" y="4219219"/>
            <a:ext cx="603975" cy="520668"/>
          </a:xfrm>
          <a:prstGeom prst="hexagon">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Hexagon 23">
            <a:extLst>
              <a:ext uri="{FF2B5EF4-FFF2-40B4-BE49-F238E27FC236}">
                <a16:creationId xmlns:a16="http://schemas.microsoft.com/office/drawing/2014/main" id="{5C89C575-EE49-4682-BC3F-FD68EBD0878F}"/>
              </a:ext>
            </a:extLst>
          </p:cNvPr>
          <p:cNvSpPr/>
          <p:nvPr/>
        </p:nvSpPr>
        <p:spPr>
          <a:xfrm>
            <a:off x="7117340" y="4474226"/>
            <a:ext cx="603975" cy="520668"/>
          </a:xfrm>
          <a:prstGeom prst="hexagon">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Hexagon 24">
            <a:extLst>
              <a:ext uri="{FF2B5EF4-FFF2-40B4-BE49-F238E27FC236}">
                <a16:creationId xmlns:a16="http://schemas.microsoft.com/office/drawing/2014/main" id="{65D42691-C8CD-4F53-8757-EFCBC45632D8}"/>
              </a:ext>
            </a:extLst>
          </p:cNvPr>
          <p:cNvSpPr/>
          <p:nvPr/>
        </p:nvSpPr>
        <p:spPr>
          <a:xfrm>
            <a:off x="7127500" y="4999579"/>
            <a:ext cx="603975" cy="520668"/>
          </a:xfrm>
          <a:prstGeom prst="hexagon">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Hexagon 25">
            <a:extLst>
              <a:ext uri="{FF2B5EF4-FFF2-40B4-BE49-F238E27FC236}">
                <a16:creationId xmlns:a16="http://schemas.microsoft.com/office/drawing/2014/main" id="{61F84EB8-D4AD-4BCA-A32F-0B861810F3DA}"/>
              </a:ext>
            </a:extLst>
          </p:cNvPr>
          <p:cNvSpPr/>
          <p:nvPr/>
        </p:nvSpPr>
        <p:spPr>
          <a:xfrm>
            <a:off x="6662692" y="4736097"/>
            <a:ext cx="603975" cy="520668"/>
          </a:xfrm>
          <a:prstGeom prst="hexagon">
            <a:avLst/>
          </a:pr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Hexagon 26">
            <a:extLst>
              <a:ext uri="{FF2B5EF4-FFF2-40B4-BE49-F238E27FC236}">
                <a16:creationId xmlns:a16="http://schemas.microsoft.com/office/drawing/2014/main" id="{815DA881-679A-4A29-9167-4A685B0D647C}"/>
              </a:ext>
            </a:extLst>
          </p:cNvPr>
          <p:cNvSpPr/>
          <p:nvPr/>
        </p:nvSpPr>
        <p:spPr>
          <a:xfrm>
            <a:off x="6636748" y="5255537"/>
            <a:ext cx="603975" cy="520668"/>
          </a:xfrm>
          <a:prstGeom prst="hexagon">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Hexagon 27">
            <a:extLst>
              <a:ext uri="{FF2B5EF4-FFF2-40B4-BE49-F238E27FC236}">
                <a16:creationId xmlns:a16="http://schemas.microsoft.com/office/drawing/2014/main" id="{C973519C-0578-4E47-9D69-1EF41959566B}"/>
              </a:ext>
            </a:extLst>
          </p:cNvPr>
          <p:cNvSpPr/>
          <p:nvPr/>
        </p:nvSpPr>
        <p:spPr>
          <a:xfrm>
            <a:off x="6169388" y="4943628"/>
            <a:ext cx="603975" cy="520668"/>
          </a:xfrm>
          <a:prstGeom prst="hexagon">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C930500-091D-4557-A59F-606AC3A5C42D}"/>
              </a:ext>
            </a:extLst>
          </p:cNvPr>
          <p:cNvSpPr/>
          <p:nvPr/>
        </p:nvSpPr>
        <p:spPr>
          <a:xfrm>
            <a:off x="8602807" y="4087112"/>
            <a:ext cx="360000" cy="1903587"/>
          </a:xfrm>
          <a:prstGeom prst="rect">
            <a:avLst/>
          </a:prstGeom>
          <a:gradFill>
            <a:gsLst>
              <a:gs pos="0">
                <a:schemeClr val="accent2">
                  <a:lumMod val="75000"/>
                </a:schemeClr>
              </a:gs>
              <a:gs pos="74000">
                <a:schemeClr val="accent1">
                  <a:lumMod val="45000"/>
                  <a:lumOff val="55000"/>
                </a:schemeClr>
              </a:gs>
              <a:gs pos="83000">
                <a:schemeClr val="accent1">
                  <a:lumMod val="45000"/>
                  <a:lumOff val="55000"/>
                </a:schemeClr>
              </a:gs>
              <a:gs pos="100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30" name="TextBox 29">
            <a:extLst>
              <a:ext uri="{FF2B5EF4-FFF2-40B4-BE49-F238E27FC236}">
                <a16:creationId xmlns:a16="http://schemas.microsoft.com/office/drawing/2014/main" id="{FE75E4F4-40A5-4769-9F74-3E0F237FE6BC}"/>
              </a:ext>
            </a:extLst>
          </p:cNvPr>
          <p:cNvSpPr txBox="1"/>
          <p:nvPr/>
        </p:nvSpPr>
        <p:spPr>
          <a:xfrm>
            <a:off x="9027135" y="4110221"/>
            <a:ext cx="1615723" cy="369332"/>
          </a:xfrm>
          <a:prstGeom prst="rect">
            <a:avLst/>
          </a:prstGeom>
          <a:noFill/>
        </p:spPr>
        <p:txBody>
          <a:bodyPr wrap="square" rtlCol="0">
            <a:spAutoFit/>
          </a:bodyPr>
          <a:lstStyle/>
          <a:p>
            <a:r>
              <a:rPr lang="en-GB" dirty="0">
                <a:solidFill>
                  <a:srgbClr val="FF0000"/>
                </a:solidFill>
              </a:rPr>
              <a:t>High Pressure</a:t>
            </a:r>
          </a:p>
        </p:txBody>
      </p:sp>
      <p:sp>
        <p:nvSpPr>
          <p:cNvPr id="31" name="TextBox 30">
            <a:extLst>
              <a:ext uri="{FF2B5EF4-FFF2-40B4-BE49-F238E27FC236}">
                <a16:creationId xmlns:a16="http://schemas.microsoft.com/office/drawing/2014/main" id="{C8FA3128-F307-408A-B4D3-7C069462A275}"/>
              </a:ext>
            </a:extLst>
          </p:cNvPr>
          <p:cNvSpPr txBox="1"/>
          <p:nvPr/>
        </p:nvSpPr>
        <p:spPr>
          <a:xfrm>
            <a:off x="9027135" y="5640310"/>
            <a:ext cx="1615723" cy="369332"/>
          </a:xfrm>
          <a:prstGeom prst="rect">
            <a:avLst/>
          </a:prstGeom>
          <a:noFill/>
        </p:spPr>
        <p:txBody>
          <a:bodyPr wrap="square" rtlCol="0">
            <a:spAutoFit/>
          </a:bodyPr>
          <a:lstStyle/>
          <a:p>
            <a:r>
              <a:rPr lang="en-GB" dirty="0">
                <a:solidFill>
                  <a:srgbClr val="FF0000"/>
                </a:solidFill>
              </a:rPr>
              <a:t>Low Pressure</a:t>
            </a:r>
          </a:p>
        </p:txBody>
      </p:sp>
      <p:sp>
        <p:nvSpPr>
          <p:cNvPr id="32" name="TextBox 31">
            <a:extLst>
              <a:ext uri="{FF2B5EF4-FFF2-40B4-BE49-F238E27FC236}">
                <a16:creationId xmlns:a16="http://schemas.microsoft.com/office/drawing/2014/main" id="{833CECB3-4287-4820-AC7D-40F67DC1B643}"/>
              </a:ext>
            </a:extLst>
          </p:cNvPr>
          <p:cNvSpPr txBox="1"/>
          <p:nvPr/>
        </p:nvSpPr>
        <p:spPr>
          <a:xfrm>
            <a:off x="5146047" y="956378"/>
            <a:ext cx="1818703" cy="461665"/>
          </a:xfrm>
          <a:prstGeom prst="rect">
            <a:avLst/>
          </a:prstGeom>
          <a:noFill/>
        </p:spPr>
        <p:txBody>
          <a:bodyPr wrap="none" rtlCol="0">
            <a:spAutoFit/>
          </a:bodyPr>
          <a:lstStyle/>
          <a:p>
            <a:r>
              <a:rPr lang="en-GB" sz="2400" b="1" u="sng" dirty="0"/>
              <a:t>GVS Analysis</a:t>
            </a:r>
          </a:p>
        </p:txBody>
      </p:sp>
    </p:spTree>
    <p:extLst>
      <p:ext uri="{BB962C8B-B14F-4D97-AF65-F5344CB8AC3E}">
        <p14:creationId xmlns:p14="http://schemas.microsoft.com/office/powerpoint/2010/main" val="120298456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1715</TotalTime>
  <Words>1053</Words>
  <Application>Microsoft Office PowerPoint</Application>
  <PresentationFormat>Widescreen</PresentationFormat>
  <Paragraphs>179</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Calibri</vt:lpstr>
      <vt:lpstr>Tema di Office</vt:lpstr>
      <vt:lpstr>Rethinking On-Demand Irrigation Systems using IoT Stand-Alone Technologies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WDSA-CCWI 2024</dc:creator>
  <cp:lastModifiedBy>Ir. Ignasius Axel Hutomo, M.Sc., IPP.</cp:lastModifiedBy>
  <cp:revision>101</cp:revision>
  <cp:lastPrinted>2024-05-13T14:10:35Z</cp:lastPrinted>
  <dcterms:created xsi:type="dcterms:W3CDTF">2024-05-13T09:40:53Z</dcterms:created>
  <dcterms:modified xsi:type="dcterms:W3CDTF">2024-06-06T03:39:16Z</dcterms:modified>
</cp:coreProperties>
</file>